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51" r:id="rId5"/>
    <p:sldMasterId id="2147483660" r:id="rId6"/>
    <p:sldMasterId id="2147483665" r:id="rId7"/>
    <p:sldMasterId id="2147483672" r:id="rId8"/>
    <p:sldMasterId id="2147483674" r:id="rId9"/>
    <p:sldMasterId id="2147483680" r:id="rId10"/>
  </p:sldMasterIdLst>
  <p:notesMasterIdLst>
    <p:notesMasterId r:id="rId22"/>
  </p:notesMasterIdLst>
  <p:sldIdLst>
    <p:sldId id="310" r:id="rId11"/>
    <p:sldId id="283" r:id="rId12"/>
    <p:sldId id="317" r:id="rId13"/>
    <p:sldId id="1182" r:id="rId14"/>
    <p:sldId id="264" r:id="rId15"/>
    <p:sldId id="265" r:id="rId16"/>
    <p:sldId id="1185" r:id="rId17"/>
    <p:sldId id="270" r:id="rId18"/>
    <p:sldId id="271" r:id="rId19"/>
    <p:sldId id="275" r:id="rId20"/>
    <p:sldId id="267" r:id="rId21"/>
  </p:sldIdLst>
  <p:sldSz cx="12192000" cy="6858000"/>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B046"/>
    <a:srgbClr val="575655"/>
    <a:srgbClr val="60B146"/>
    <a:srgbClr val="93C583"/>
    <a:srgbClr val="848588"/>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8E2F0-EE40-4920-8FBD-065FB6101D92}" v="4" dt="2021-02-11T13:58:52.600"/>
    <p1510:client id="{C7792EA3-936D-49F5-B94C-CDC71BE0BF1C}" v="41" dt="2021-02-11T14:42:58.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70974" autoAdjust="0"/>
  </p:normalViewPr>
  <p:slideViewPr>
    <p:cSldViewPr snapToGrid="0">
      <p:cViewPr varScale="1">
        <p:scale>
          <a:sx n="92" d="100"/>
          <a:sy n="92" d="100"/>
        </p:scale>
        <p:origin x="11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927AED-A82E-439D-93B0-A71798752A7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5CD1A8C8-FD66-42A2-B576-83D8D1EB844D}">
      <dgm:prSet phldrT="[Testo]" custT="1"/>
      <dgm:spPr>
        <a:solidFill>
          <a:srgbClr val="5FB046"/>
        </a:solidFill>
      </dgm:spPr>
      <dgm:t>
        <a:bodyPr/>
        <a:lstStyle/>
        <a:p>
          <a:r>
            <a:rPr lang="en-US" sz="1600" b="1" dirty="0">
              <a:latin typeface="Century Gothic" panose="020B0502020202020204" pitchFamily="34" charset="0"/>
            </a:rPr>
            <a:t>Green Public Procurement (GPP) </a:t>
          </a:r>
          <a:r>
            <a:rPr lang="en-US" sz="1600" dirty="0">
              <a:latin typeface="Century Gothic" panose="020B0502020202020204" pitchFamily="34" charset="0"/>
            </a:rPr>
            <a:t>is defined by the European Commission as "a process whereby public authorities seek to procure goods, services and works with a reduced environmental impact throughout their life cycle when compared to goods, services and works with the same primary function that would otherwise be procured".</a:t>
          </a:r>
          <a:endParaRPr lang="it-IT" sz="1600" dirty="0">
            <a:latin typeface="Century Gothic" panose="020B0502020202020204" pitchFamily="34" charset="0"/>
          </a:endParaRPr>
        </a:p>
      </dgm:t>
    </dgm:pt>
    <dgm:pt modelId="{0CC378F4-829D-41D8-9697-FAC43176CE33}" type="parTrans" cxnId="{8F787CBF-E3E7-4BCC-87A1-3BEFE3972B2E}">
      <dgm:prSet/>
      <dgm:spPr/>
      <dgm:t>
        <a:bodyPr/>
        <a:lstStyle/>
        <a:p>
          <a:endParaRPr lang="it-IT"/>
        </a:p>
      </dgm:t>
    </dgm:pt>
    <dgm:pt modelId="{B4276112-03BC-4B11-A024-58240D53895F}" type="sibTrans" cxnId="{8F787CBF-E3E7-4BCC-87A1-3BEFE3972B2E}">
      <dgm:prSet/>
      <dgm:spPr/>
      <dgm:t>
        <a:bodyPr/>
        <a:lstStyle/>
        <a:p>
          <a:endParaRPr lang="it-IT"/>
        </a:p>
      </dgm:t>
    </dgm:pt>
    <dgm:pt modelId="{116CC498-A2D7-4C55-BD09-ABAAD4647EAB}">
      <dgm:prSet phldrT="[Testo]" custT="1"/>
      <dgm:spPr>
        <a:solidFill>
          <a:srgbClr val="5FB046"/>
        </a:solidFill>
      </dgm:spPr>
      <dgm:t>
        <a:bodyPr/>
        <a:lstStyle/>
        <a:p>
          <a:r>
            <a:rPr lang="en-US" sz="1600" dirty="0">
              <a:latin typeface="Century Gothic" panose="020B0502020202020204" pitchFamily="34" charset="0"/>
            </a:rPr>
            <a:t>The </a:t>
          </a:r>
          <a:r>
            <a:rPr lang="en-US" sz="1600" b="1" dirty="0">
              <a:latin typeface="Century Gothic" panose="020B0502020202020204" pitchFamily="34" charset="0"/>
            </a:rPr>
            <a:t>proper management of procurement </a:t>
          </a:r>
          <a:r>
            <a:rPr lang="en-US" sz="1600" dirty="0">
              <a:latin typeface="Century Gothic" panose="020B0502020202020204" pitchFamily="34" charset="0"/>
            </a:rPr>
            <a:t>is for Sogin an important driver and an additional tool for the reduction of environmental impacts, thereby promoting sustainable development. GPP represents a lever on which to base an effective application of the circular economy.</a:t>
          </a:r>
          <a:endParaRPr lang="it-IT" sz="1600" dirty="0">
            <a:latin typeface="Century Gothic" panose="020B0502020202020204" pitchFamily="34" charset="0"/>
          </a:endParaRPr>
        </a:p>
      </dgm:t>
    </dgm:pt>
    <dgm:pt modelId="{4E2C9696-1D96-4638-93C0-7430DCD72E90}" type="parTrans" cxnId="{08066F89-78A7-4042-9DAC-982CFD55B656}">
      <dgm:prSet/>
      <dgm:spPr/>
      <dgm:t>
        <a:bodyPr/>
        <a:lstStyle/>
        <a:p>
          <a:endParaRPr lang="it-IT"/>
        </a:p>
      </dgm:t>
    </dgm:pt>
    <dgm:pt modelId="{ED404147-2384-4E89-A148-8CA071E6E4A2}" type="sibTrans" cxnId="{08066F89-78A7-4042-9DAC-982CFD55B656}">
      <dgm:prSet/>
      <dgm:spPr/>
      <dgm:t>
        <a:bodyPr/>
        <a:lstStyle/>
        <a:p>
          <a:endParaRPr lang="it-IT"/>
        </a:p>
      </dgm:t>
    </dgm:pt>
    <dgm:pt modelId="{F52E49DB-A0E1-4A2F-A5BB-379F00D5EA53}" type="pres">
      <dgm:prSet presAssocID="{6F927AED-A82E-439D-93B0-A71798752A7E}" presName="linear" presStyleCnt="0">
        <dgm:presLayoutVars>
          <dgm:dir/>
          <dgm:resizeHandles val="exact"/>
        </dgm:presLayoutVars>
      </dgm:prSet>
      <dgm:spPr/>
    </dgm:pt>
    <dgm:pt modelId="{6AD68099-C78E-46FC-9875-BFF7393843AC}" type="pres">
      <dgm:prSet presAssocID="{5CD1A8C8-FD66-42A2-B576-83D8D1EB844D}" presName="comp" presStyleCnt="0"/>
      <dgm:spPr/>
    </dgm:pt>
    <dgm:pt modelId="{3D35E9EC-9FD0-4E4A-B46A-82AF34E5A016}" type="pres">
      <dgm:prSet presAssocID="{5CD1A8C8-FD66-42A2-B576-83D8D1EB844D}" presName="box" presStyleLbl="node1" presStyleIdx="0" presStyleCnt="2"/>
      <dgm:spPr/>
    </dgm:pt>
    <dgm:pt modelId="{467450B3-3891-4357-B72A-CA7514F9DDA1}" type="pres">
      <dgm:prSet presAssocID="{5CD1A8C8-FD66-42A2-B576-83D8D1EB844D}" presName="img" presStyleLbl="fgImgPlace1" presStyleIdx="0" presStyleCnt="2" custScaleX="95393"/>
      <dgm:spPr>
        <a:blipFill>
          <a:blip xmlns:r="http://schemas.openxmlformats.org/officeDocument/2006/relationships" r:embed="rId1"/>
          <a:srcRect/>
          <a:stretch>
            <a:fillRect/>
          </a:stretch>
        </a:blipFill>
      </dgm:spPr>
    </dgm:pt>
    <dgm:pt modelId="{67472245-5F0E-4E6E-ABC6-BE4A113B5728}" type="pres">
      <dgm:prSet presAssocID="{5CD1A8C8-FD66-42A2-B576-83D8D1EB844D}" presName="text" presStyleLbl="node1" presStyleIdx="0" presStyleCnt="2">
        <dgm:presLayoutVars>
          <dgm:bulletEnabled val="1"/>
        </dgm:presLayoutVars>
      </dgm:prSet>
      <dgm:spPr/>
    </dgm:pt>
    <dgm:pt modelId="{3AB01801-C7C8-408A-BED6-86DF0BF4815A}" type="pres">
      <dgm:prSet presAssocID="{B4276112-03BC-4B11-A024-58240D53895F}" presName="spacer" presStyleCnt="0"/>
      <dgm:spPr/>
    </dgm:pt>
    <dgm:pt modelId="{5174684E-ECEF-4D67-9993-8B3C0E8478B1}" type="pres">
      <dgm:prSet presAssocID="{116CC498-A2D7-4C55-BD09-ABAAD4647EAB}" presName="comp" presStyleCnt="0"/>
      <dgm:spPr/>
    </dgm:pt>
    <dgm:pt modelId="{C82A70CB-5722-48EF-B1E2-5865B3B418E7}" type="pres">
      <dgm:prSet presAssocID="{116CC498-A2D7-4C55-BD09-ABAAD4647EAB}" presName="box" presStyleLbl="node1" presStyleIdx="1" presStyleCnt="2"/>
      <dgm:spPr/>
    </dgm:pt>
    <dgm:pt modelId="{A23AA34E-E66E-47A1-BC03-D3D5974E0BB6}" type="pres">
      <dgm:prSet presAssocID="{116CC498-A2D7-4C55-BD09-ABAAD4647EAB}" presName="img" presStyleLbl="fgImgPlace1" presStyleIdx="1" presStyleCnt="2" custScaleX="93115"/>
      <dgm:spPr>
        <a:blipFill>
          <a:blip xmlns:r="http://schemas.openxmlformats.org/officeDocument/2006/relationships" r:embed="rId2"/>
          <a:stretch>
            <a:fillRect/>
          </a:stretch>
        </a:blipFill>
      </dgm:spPr>
    </dgm:pt>
    <dgm:pt modelId="{4E7FE156-CD31-45FF-BFFE-C292CF6BE1EE}" type="pres">
      <dgm:prSet presAssocID="{116CC498-A2D7-4C55-BD09-ABAAD4647EAB}" presName="text" presStyleLbl="node1" presStyleIdx="1" presStyleCnt="2">
        <dgm:presLayoutVars>
          <dgm:bulletEnabled val="1"/>
        </dgm:presLayoutVars>
      </dgm:prSet>
      <dgm:spPr/>
    </dgm:pt>
  </dgm:ptLst>
  <dgm:cxnLst>
    <dgm:cxn modelId="{0F674B31-A8CC-4B05-A41B-97291A4DBEF7}" type="presOf" srcId="{116CC498-A2D7-4C55-BD09-ABAAD4647EAB}" destId="{C82A70CB-5722-48EF-B1E2-5865B3B418E7}" srcOrd="0" destOrd="0" presId="urn:microsoft.com/office/officeart/2005/8/layout/vList4"/>
    <dgm:cxn modelId="{8D4F3E40-3F45-404E-ACDE-AA8E90604971}" type="presOf" srcId="{5CD1A8C8-FD66-42A2-B576-83D8D1EB844D}" destId="{67472245-5F0E-4E6E-ABC6-BE4A113B5728}" srcOrd="1" destOrd="0" presId="urn:microsoft.com/office/officeart/2005/8/layout/vList4"/>
    <dgm:cxn modelId="{25353954-DE6F-49B8-9F1A-CEFC323E265C}" type="presOf" srcId="{116CC498-A2D7-4C55-BD09-ABAAD4647EAB}" destId="{4E7FE156-CD31-45FF-BFFE-C292CF6BE1EE}" srcOrd="1" destOrd="0" presId="urn:microsoft.com/office/officeart/2005/8/layout/vList4"/>
    <dgm:cxn modelId="{BE874975-1104-46A8-A5FF-C7A6F8755D1C}" type="presOf" srcId="{5CD1A8C8-FD66-42A2-B576-83D8D1EB844D}" destId="{3D35E9EC-9FD0-4E4A-B46A-82AF34E5A016}" srcOrd="0" destOrd="0" presId="urn:microsoft.com/office/officeart/2005/8/layout/vList4"/>
    <dgm:cxn modelId="{08066F89-78A7-4042-9DAC-982CFD55B656}" srcId="{6F927AED-A82E-439D-93B0-A71798752A7E}" destId="{116CC498-A2D7-4C55-BD09-ABAAD4647EAB}" srcOrd="1" destOrd="0" parTransId="{4E2C9696-1D96-4638-93C0-7430DCD72E90}" sibTransId="{ED404147-2384-4E89-A148-8CA071E6E4A2}"/>
    <dgm:cxn modelId="{1083A8A6-7995-4273-8EAB-AAEFB1A47A52}" type="presOf" srcId="{6F927AED-A82E-439D-93B0-A71798752A7E}" destId="{F52E49DB-A0E1-4A2F-A5BB-379F00D5EA53}" srcOrd="0" destOrd="0" presId="urn:microsoft.com/office/officeart/2005/8/layout/vList4"/>
    <dgm:cxn modelId="{8F787CBF-E3E7-4BCC-87A1-3BEFE3972B2E}" srcId="{6F927AED-A82E-439D-93B0-A71798752A7E}" destId="{5CD1A8C8-FD66-42A2-B576-83D8D1EB844D}" srcOrd="0" destOrd="0" parTransId="{0CC378F4-829D-41D8-9697-FAC43176CE33}" sibTransId="{B4276112-03BC-4B11-A024-58240D53895F}"/>
    <dgm:cxn modelId="{30F69014-0575-44B1-B334-9635AC8B5D66}" type="presParOf" srcId="{F52E49DB-A0E1-4A2F-A5BB-379F00D5EA53}" destId="{6AD68099-C78E-46FC-9875-BFF7393843AC}" srcOrd="0" destOrd="0" presId="urn:microsoft.com/office/officeart/2005/8/layout/vList4"/>
    <dgm:cxn modelId="{364B2778-52FA-4CEF-9393-0D9E39846BF2}" type="presParOf" srcId="{6AD68099-C78E-46FC-9875-BFF7393843AC}" destId="{3D35E9EC-9FD0-4E4A-B46A-82AF34E5A016}" srcOrd="0" destOrd="0" presId="urn:microsoft.com/office/officeart/2005/8/layout/vList4"/>
    <dgm:cxn modelId="{0A4FF21C-D15F-43E6-9BC4-2552EC73F893}" type="presParOf" srcId="{6AD68099-C78E-46FC-9875-BFF7393843AC}" destId="{467450B3-3891-4357-B72A-CA7514F9DDA1}" srcOrd="1" destOrd="0" presId="urn:microsoft.com/office/officeart/2005/8/layout/vList4"/>
    <dgm:cxn modelId="{75DD10C3-AAF6-46A2-850F-954EFDD9F540}" type="presParOf" srcId="{6AD68099-C78E-46FC-9875-BFF7393843AC}" destId="{67472245-5F0E-4E6E-ABC6-BE4A113B5728}" srcOrd="2" destOrd="0" presId="urn:microsoft.com/office/officeart/2005/8/layout/vList4"/>
    <dgm:cxn modelId="{05714F01-84BA-407E-B6AB-4C5A78FC4FB0}" type="presParOf" srcId="{F52E49DB-A0E1-4A2F-A5BB-379F00D5EA53}" destId="{3AB01801-C7C8-408A-BED6-86DF0BF4815A}" srcOrd="1" destOrd="0" presId="urn:microsoft.com/office/officeart/2005/8/layout/vList4"/>
    <dgm:cxn modelId="{28F59088-DA64-4417-AABF-82C50EB96EE9}" type="presParOf" srcId="{F52E49DB-A0E1-4A2F-A5BB-379F00D5EA53}" destId="{5174684E-ECEF-4D67-9993-8B3C0E8478B1}" srcOrd="2" destOrd="0" presId="urn:microsoft.com/office/officeart/2005/8/layout/vList4"/>
    <dgm:cxn modelId="{5C19319B-1A5A-4DD6-8405-DB68B1EB0181}" type="presParOf" srcId="{5174684E-ECEF-4D67-9993-8B3C0E8478B1}" destId="{C82A70CB-5722-48EF-B1E2-5865B3B418E7}" srcOrd="0" destOrd="0" presId="urn:microsoft.com/office/officeart/2005/8/layout/vList4"/>
    <dgm:cxn modelId="{4BBF53A9-30B9-4432-BB86-F2E4294800DB}" type="presParOf" srcId="{5174684E-ECEF-4D67-9993-8B3C0E8478B1}" destId="{A23AA34E-E66E-47A1-BC03-D3D5974E0BB6}" srcOrd="1" destOrd="0" presId="urn:microsoft.com/office/officeart/2005/8/layout/vList4"/>
    <dgm:cxn modelId="{62105B61-B46A-4FB4-BF8F-DDA8F2F8D556}" type="presParOf" srcId="{5174684E-ECEF-4D67-9993-8B3C0E8478B1}" destId="{4E7FE156-CD31-45FF-BFFE-C292CF6BE1E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5E9EC-9FD0-4E4A-B46A-82AF34E5A016}">
      <dsp:nvSpPr>
        <dsp:cNvPr id="0" name=""/>
        <dsp:cNvSpPr/>
      </dsp:nvSpPr>
      <dsp:spPr>
        <a:xfrm>
          <a:off x="0" y="0"/>
          <a:ext cx="9028281" cy="1934765"/>
        </a:xfrm>
        <a:prstGeom prst="roundRect">
          <a:avLst>
            <a:gd name="adj" fmla="val 10000"/>
          </a:avLst>
        </a:prstGeom>
        <a:solidFill>
          <a:srgbClr val="5FB0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entury Gothic" panose="020B0502020202020204" pitchFamily="34" charset="0"/>
            </a:rPr>
            <a:t>Green Public Procurement (GPP) </a:t>
          </a:r>
          <a:r>
            <a:rPr lang="en-US" sz="1600" kern="1200" dirty="0">
              <a:latin typeface="Century Gothic" panose="020B0502020202020204" pitchFamily="34" charset="0"/>
            </a:rPr>
            <a:t>is defined by the European Commission as "a process whereby public authorities seek to procure goods, services and works with a reduced environmental impact throughout their life cycle when compared to goods, services and works with the same primary function that would otherwise be procured".</a:t>
          </a:r>
          <a:endParaRPr lang="it-IT" sz="1600" kern="1200" dirty="0">
            <a:latin typeface="Century Gothic" panose="020B0502020202020204" pitchFamily="34" charset="0"/>
          </a:endParaRPr>
        </a:p>
      </dsp:txBody>
      <dsp:txXfrm>
        <a:off x="1999132" y="0"/>
        <a:ext cx="7029148" cy="1934765"/>
      </dsp:txXfrm>
    </dsp:sp>
    <dsp:sp modelId="{467450B3-3891-4357-B72A-CA7514F9DDA1}">
      <dsp:nvSpPr>
        <dsp:cNvPr id="0" name=""/>
        <dsp:cNvSpPr/>
      </dsp:nvSpPr>
      <dsp:spPr>
        <a:xfrm>
          <a:off x="235069" y="193476"/>
          <a:ext cx="1722469" cy="1547812"/>
        </a:xfrm>
        <a:prstGeom prst="roundRect">
          <a:avLst>
            <a:gd name="adj" fmla="val 10000"/>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2A70CB-5722-48EF-B1E2-5865B3B418E7}">
      <dsp:nvSpPr>
        <dsp:cNvPr id="0" name=""/>
        <dsp:cNvSpPr/>
      </dsp:nvSpPr>
      <dsp:spPr>
        <a:xfrm>
          <a:off x="0" y="2128242"/>
          <a:ext cx="9028281" cy="1934765"/>
        </a:xfrm>
        <a:prstGeom prst="roundRect">
          <a:avLst>
            <a:gd name="adj" fmla="val 10000"/>
          </a:avLst>
        </a:prstGeom>
        <a:solidFill>
          <a:srgbClr val="5FB0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entury Gothic" panose="020B0502020202020204" pitchFamily="34" charset="0"/>
            </a:rPr>
            <a:t>The </a:t>
          </a:r>
          <a:r>
            <a:rPr lang="en-US" sz="1600" b="1" kern="1200" dirty="0">
              <a:latin typeface="Century Gothic" panose="020B0502020202020204" pitchFamily="34" charset="0"/>
            </a:rPr>
            <a:t>proper management of procurement </a:t>
          </a:r>
          <a:r>
            <a:rPr lang="en-US" sz="1600" kern="1200" dirty="0">
              <a:latin typeface="Century Gothic" panose="020B0502020202020204" pitchFamily="34" charset="0"/>
            </a:rPr>
            <a:t>is for Sogin an important driver and an additional tool for the reduction of environmental impacts, thereby promoting sustainable development. GPP represents a lever on which to base an effective application of the circular economy.</a:t>
          </a:r>
          <a:endParaRPr lang="it-IT" sz="1600" kern="1200" dirty="0">
            <a:latin typeface="Century Gothic" panose="020B0502020202020204" pitchFamily="34" charset="0"/>
          </a:endParaRPr>
        </a:p>
      </dsp:txBody>
      <dsp:txXfrm>
        <a:off x="1999132" y="2128242"/>
        <a:ext cx="7029148" cy="1934765"/>
      </dsp:txXfrm>
    </dsp:sp>
    <dsp:sp modelId="{A23AA34E-E66E-47A1-BC03-D3D5974E0BB6}">
      <dsp:nvSpPr>
        <dsp:cNvPr id="0" name=""/>
        <dsp:cNvSpPr/>
      </dsp:nvSpPr>
      <dsp:spPr>
        <a:xfrm>
          <a:off x="255636" y="2321718"/>
          <a:ext cx="1681336" cy="1547812"/>
        </a:xfrm>
        <a:prstGeom prst="roundRect">
          <a:avLst>
            <a:gd name="adj" fmla="val 10000"/>
          </a:avLst>
        </a:prstGeom>
        <a:blipFill>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A893FC-628C-4EB4-B102-171F1BAE3AEA}" type="datetimeFigureOut">
              <a:rPr lang="it-IT" smtClean="0"/>
              <a:t>17/09/2021</a:t>
            </a:fld>
            <a:endParaRPr lang="it-IT"/>
          </a:p>
        </p:txBody>
      </p:sp>
      <p:sp>
        <p:nvSpPr>
          <p:cNvPr id="4" name="Segnaposto immagin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D451C275-6FD7-4859-A4AF-2CD5E9B85F35}" type="slidenum">
              <a:rPr lang="it-IT" smtClean="0"/>
              <a:t>‹N›</a:t>
            </a:fld>
            <a:endParaRPr lang="it-IT"/>
          </a:p>
        </p:txBody>
      </p:sp>
    </p:spTree>
    <p:extLst>
      <p:ext uri="{BB962C8B-B14F-4D97-AF65-F5344CB8AC3E}">
        <p14:creationId xmlns:p14="http://schemas.microsoft.com/office/powerpoint/2010/main" val="409494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451C275-6FD7-4859-A4AF-2CD5E9B85F35}" type="slidenum">
              <a:rPr lang="it-IT" smtClean="0"/>
              <a:t>2</a:t>
            </a:fld>
            <a:endParaRPr lang="it-IT"/>
          </a:p>
        </p:txBody>
      </p:sp>
    </p:spTree>
    <p:extLst>
      <p:ext uri="{BB962C8B-B14F-4D97-AF65-F5344CB8AC3E}">
        <p14:creationId xmlns:p14="http://schemas.microsoft.com/office/powerpoint/2010/main" val="338650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451C275-6FD7-4859-A4AF-2CD5E9B85F35}" type="slidenum">
              <a:rPr lang="it-IT" smtClean="0"/>
              <a:t>3</a:t>
            </a:fld>
            <a:endParaRPr lang="it-IT"/>
          </a:p>
        </p:txBody>
      </p:sp>
    </p:spTree>
    <p:extLst>
      <p:ext uri="{BB962C8B-B14F-4D97-AF65-F5344CB8AC3E}">
        <p14:creationId xmlns:p14="http://schemas.microsoft.com/office/powerpoint/2010/main" val="341411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Due to its expertise in the field of decommissioning and radioactive waste management, the Sogin Group has been successfully working in the international market. </a:t>
            </a:r>
          </a:p>
          <a:p>
            <a:r>
              <a:rPr lang="en-US" dirty="0"/>
              <a:t>Its activity is related to project implementation assistance, site characterization et cetera. </a:t>
            </a:r>
          </a:p>
          <a:p>
            <a:r>
              <a:rPr lang="en-US" dirty="0"/>
              <a:t>We work in other seventeen countries where we  apply our experience in decommissioning, radioprotection</a:t>
            </a: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1C275-6FD7-4859-A4AF-2CD5E9B85F3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24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Our circular economy strategy is based on tree pillar:</a:t>
            </a:r>
          </a:p>
          <a:p>
            <a:pPr marL="228600" indent="-228600">
              <a:buAutoNum type="arabicPeriod"/>
            </a:pPr>
            <a:r>
              <a:rPr lang="en-US" dirty="0"/>
              <a:t>The first is the reuse of building, components and systems</a:t>
            </a:r>
          </a:p>
          <a:p>
            <a:pPr marL="228600" indent="-228600">
              <a:buAutoNum type="arabicPeriod"/>
            </a:pPr>
            <a:r>
              <a:rPr lang="en-US" dirty="0"/>
              <a:t>The second one is the recycling of materials used in decommissioning activities.</a:t>
            </a:r>
          </a:p>
          <a:p>
            <a:pPr marL="228600" indent="-228600">
              <a:buAutoNum type="arabicPeriod"/>
            </a:pPr>
            <a:r>
              <a:rPr lang="en-US" dirty="0"/>
              <a:t>The third is the reduction of our environmental impact.</a:t>
            </a:r>
          </a:p>
          <a:p>
            <a:pPr marL="228600" indent="-228600">
              <a:buAutoNum type="arabicPeriod"/>
            </a:pPr>
            <a:endParaRPr lang="en-US" dirty="0"/>
          </a:p>
          <a:p>
            <a:pPr marL="0" indent="0">
              <a:buNone/>
            </a:pPr>
            <a:r>
              <a:rPr lang="en-US" dirty="0"/>
              <a:t>In a </a:t>
            </a:r>
            <a:r>
              <a:rPr lang="en-US" dirty="0" err="1"/>
              <a:t>trasversal</a:t>
            </a:r>
            <a:r>
              <a:rPr lang="en-US" dirty="0"/>
              <a:t> way, we can find other two elements, the development of green engineering processes and the public procurement. Both aimed to support the CE strategy.</a:t>
            </a:r>
          </a:p>
          <a:p>
            <a:pPr marL="228600" indent="-228600">
              <a:buAutoNum type="arabicPeriod"/>
            </a:pPr>
            <a:endParaRPr lang="it-IT" dirty="0"/>
          </a:p>
        </p:txBody>
      </p:sp>
      <p:sp>
        <p:nvSpPr>
          <p:cNvPr id="4" name="Segnaposto numero diapositiva 3"/>
          <p:cNvSpPr>
            <a:spLocks noGrp="1"/>
          </p:cNvSpPr>
          <p:nvPr>
            <p:ph type="sldNum" sz="quarter" idx="5"/>
          </p:nvPr>
        </p:nvSpPr>
        <p:spPr/>
        <p:txBody>
          <a:bodyPr/>
          <a:lstStyle/>
          <a:p>
            <a:fld id="{D451C275-6FD7-4859-A4AF-2CD5E9B85F35}" type="slidenum">
              <a:rPr lang="it-IT" smtClean="0"/>
              <a:t>5</a:t>
            </a:fld>
            <a:endParaRPr lang="it-IT"/>
          </a:p>
        </p:txBody>
      </p:sp>
    </p:spTree>
    <p:extLst>
      <p:ext uri="{BB962C8B-B14F-4D97-AF65-F5344CB8AC3E}">
        <p14:creationId xmlns:p14="http://schemas.microsoft.com/office/powerpoint/2010/main" val="3588156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en-US" dirty="0"/>
              <a:t>Most of our activities are carried out by Sogin in the same area of NPP. With the objective to reduce the use of resources.</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most of cases we readapt existing buildings without having to build new ones. For example, some areas of the turbine buildings of </a:t>
            </a:r>
            <a:r>
              <a:rPr lang="en-US" dirty="0" err="1"/>
              <a:t>Caorso</a:t>
            </a:r>
            <a:r>
              <a:rPr lang="en-US" dirty="0"/>
              <a:t> and </a:t>
            </a:r>
            <a:r>
              <a:rPr lang="en-US" dirty="0" err="1"/>
              <a:t>Garigliano</a:t>
            </a:r>
            <a:r>
              <a:rPr lang="en-US" dirty="0"/>
              <a:t> nuclear power plants, have been intended for building new material and waste management facilities. </a:t>
            </a:r>
          </a:p>
          <a:p>
            <a:pPr marL="0" indent="0">
              <a:buNone/>
            </a:pPr>
            <a:endParaRPr lang="en-US" dirty="0"/>
          </a:p>
          <a:p>
            <a:pPr marL="0" indent="0">
              <a:buNone/>
            </a:pPr>
            <a:r>
              <a:rPr lang="en-US" dirty="0"/>
              <a:t>This choice led to reduction of conventional materials with a big result in terms of environmental impacts. An other tool that we habitually use to reach this EC objective is the realization of movable system that can be used in different sites.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FB046"/>
                </a:solidFill>
                <a:highlight>
                  <a:srgbClr val="FFFF00"/>
                </a:highlight>
              </a:rPr>
              <a:t>This choice led also to a greater integration between the material treatment process and the decommissioning operations implemented in the nuclear island. </a:t>
            </a:r>
            <a:r>
              <a:rPr lang="en-US" dirty="0">
                <a:highlight>
                  <a:srgbClr val="FFFF00"/>
                </a:highlight>
              </a:rPr>
              <a:t>Such integration strongly reduces workers’ radiation exposure, potential contamination risks and, consequently, environmental impacts.</a:t>
            </a:r>
            <a:endParaRPr lang="it-IT" dirty="0">
              <a:highlight>
                <a:srgbClr val="FFFF00"/>
              </a:highlight>
            </a:endParaRPr>
          </a:p>
          <a:p>
            <a:endParaRPr lang="en-US" dirty="0">
              <a:solidFill>
                <a:srgbClr val="5FB046"/>
              </a:solidFill>
              <a:highlight>
                <a:srgbClr val="FFFF00"/>
              </a:highlight>
            </a:endParaRPr>
          </a:p>
          <a:p>
            <a:endParaRPr lang="en-US" dirty="0"/>
          </a:p>
        </p:txBody>
      </p:sp>
      <p:sp>
        <p:nvSpPr>
          <p:cNvPr id="4" name="Segnaposto numero diapositiva 3"/>
          <p:cNvSpPr>
            <a:spLocks noGrp="1"/>
          </p:cNvSpPr>
          <p:nvPr>
            <p:ph type="sldNum" sz="quarter" idx="5"/>
          </p:nvPr>
        </p:nvSpPr>
        <p:spPr/>
        <p:txBody>
          <a:bodyPr/>
          <a:lstStyle/>
          <a:p>
            <a:fld id="{D451C275-6FD7-4859-A4AF-2CD5E9B85F35}" type="slidenum">
              <a:rPr lang="it-IT" smtClean="0"/>
              <a:t>6</a:t>
            </a:fld>
            <a:endParaRPr lang="it-IT"/>
          </a:p>
        </p:txBody>
      </p:sp>
    </p:spTree>
    <p:extLst>
      <p:ext uri="{BB962C8B-B14F-4D97-AF65-F5344CB8AC3E}">
        <p14:creationId xmlns:p14="http://schemas.microsoft.com/office/powerpoint/2010/main" val="395788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slide we can see how decommissioning activities of Sogin contribute to the circular economy.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fact, most of materials that Sogin manages are intended to recovery.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result of the application of sustainable processes and innovative technologies.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numbers, the materials that Sogin allows to recovery are more less </a:t>
            </a:r>
            <a:r>
              <a:rPr lang="en-US" dirty="0" err="1"/>
              <a:t>ninty</a:t>
            </a:r>
            <a:r>
              <a:rPr lang="en-US" dirty="0"/>
              <a:t> percent. They are mostly metal, copper, iron, concrete. They are produced dismantling building and facilities, like turbine, reactor, or chimney.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slide shows, decommissioning activities involve the use of large quantities of materials. Thanks to our approach, based on the circular economy, most of these are destined for recycling.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Company adopted a circular economy strategy based on the minimization of radioactive waste, through the decontamination of items from radioactivity, the efficiency of energy consumption, the recovery of conventional waste and reuse of plant buildings, instead of building new 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dismantling of Italian nuclear installations will allow the recovery of over one million tons of material, 89% of the total dismantled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a small part of materials we manage is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200" kern="1200" dirty="0">
                <a:solidFill>
                  <a:schemeClr val="tx1"/>
                </a:solidFill>
                <a:effectLst/>
                <a:latin typeface="+mn-lt"/>
                <a:ea typeface="+mn-ea"/>
                <a:cs typeface="+mn-cs"/>
              </a:rPr>
              <a:t>Once separated from radioactive substances, materials such as copper, iron and concrete, are reused or sent for recovery. This happened with the dismantling of </a:t>
            </a:r>
            <a:r>
              <a:rPr lang="en-GB" sz="1200" kern="1200" dirty="0" err="1">
                <a:solidFill>
                  <a:schemeClr val="tx1"/>
                </a:solidFill>
                <a:effectLst/>
                <a:latin typeface="+mn-lt"/>
                <a:ea typeface="+mn-ea"/>
                <a:cs typeface="+mn-cs"/>
              </a:rPr>
              <a:t>Caorso</a:t>
            </a:r>
            <a:r>
              <a:rPr lang="en-GB" sz="1200" kern="1200" dirty="0">
                <a:solidFill>
                  <a:schemeClr val="tx1"/>
                </a:solidFill>
                <a:effectLst/>
                <a:latin typeface="+mn-lt"/>
                <a:ea typeface="+mn-ea"/>
                <a:cs typeface="+mn-cs"/>
              </a:rPr>
              <a:t> Off-gas Building or with </a:t>
            </a:r>
            <a:r>
              <a:rPr lang="en-GB" sz="1200" kern="1200" dirty="0" err="1">
                <a:solidFill>
                  <a:schemeClr val="tx1"/>
                </a:solidFill>
                <a:effectLst/>
                <a:latin typeface="+mn-lt"/>
                <a:ea typeface="+mn-ea"/>
                <a:cs typeface="+mn-cs"/>
              </a:rPr>
              <a:t>Garigliano</a:t>
            </a:r>
            <a:r>
              <a:rPr lang="en-GB" sz="1200" kern="1200" dirty="0">
                <a:solidFill>
                  <a:schemeClr val="tx1"/>
                </a:solidFill>
                <a:effectLst/>
                <a:latin typeface="+mn-lt"/>
                <a:ea typeface="+mn-ea"/>
                <a:cs typeface="+mn-cs"/>
              </a:rPr>
              <a:t> Trenches. In the first case, the demolition of civil infrastructures of the Off-Gas building in </a:t>
            </a:r>
            <a:r>
              <a:rPr lang="en-GB" sz="1200" kern="1200" dirty="0" err="1">
                <a:solidFill>
                  <a:schemeClr val="tx1"/>
                </a:solidFill>
                <a:effectLst/>
                <a:latin typeface="+mn-lt"/>
                <a:ea typeface="+mn-ea"/>
                <a:cs typeface="+mn-cs"/>
              </a:rPr>
              <a:t>Caorso</a:t>
            </a:r>
            <a:r>
              <a:rPr lang="en-GB" sz="1200" kern="1200" dirty="0">
                <a:solidFill>
                  <a:schemeClr val="tx1"/>
                </a:solidFill>
                <a:effectLst/>
                <a:latin typeface="+mn-lt"/>
                <a:ea typeface="+mn-ea"/>
                <a:cs typeface="+mn-cs"/>
              </a:rPr>
              <a:t> nuclear plant, previously hosting waste gas treatment systems, resulted in approx. 7,000 tonnes of (non-radioactive) concrete. Such material was partly re-used to fill the excavations resulted from the dismantling of the underground systems (former hold-up) adjacent to the building. In the second case, the materials resulted from the removal of the radioactive waste buried in the trenches were reused to refill the voids left in the excavations. In both cases, before their reuse, the materials have undergone radiological checks to assess their compliance with the release restrictions.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other cases, the materials resulted from the dismantling operations are sent for recovery and manufacturing facilities to be later reinserted in the production chain. Overall, the decommissioning of the eight sites will allow the recycling of more than one million tonnes of materials, equal to about 89% of total dismantled materials.</a:t>
            </a: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it-IT" dirty="0"/>
          </a:p>
        </p:txBody>
      </p:sp>
      <p:sp>
        <p:nvSpPr>
          <p:cNvPr id="4" name="Segnaposto numero diapositiva 3"/>
          <p:cNvSpPr>
            <a:spLocks noGrp="1"/>
          </p:cNvSpPr>
          <p:nvPr>
            <p:ph type="sldNum" sz="quarter" idx="5"/>
          </p:nvPr>
        </p:nvSpPr>
        <p:spPr/>
        <p:txBody>
          <a:bodyPr/>
          <a:lstStyle/>
          <a:p>
            <a:fld id="{D451C275-6FD7-4859-A4AF-2CD5E9B85F35}" type="slidenum">
              <a:rPr lang="it-IT" smtClean="0"/>
              <a:t>7</a:t>
            </a:fld>
            <a:endParaRPr lang="it-IT"/>
          </a:p>
        </p:txBody>
      </p:sp>
    </p:spTree>
    <p:extLst>
      <p:ext uri="{BB962C8B-B14F-4D97-AF65-F5344CB8AC3E}">
        <p14:creationId xmlns:p14="http://schemas.microsoft.com/office/powerpoint/2010/main" val="296756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Sogin </a:t>
            </a:r>
            <a:r>
              <a:rPr lang="it-IT" dirty="0" err="1"/>
              <a:t>is</a:t>
            </a:r>
            <a:r>
              <a:rPr lang="it-IT" dirty="0"/>
              <a:t> </a:t>
            </a:r>
            <a:r>
              <a:rPr lang="it-IT" dirty="0" err="1"/>
              <a:t>also</a:t>
            </a:r>
            <a:r>
              <a:rPr lang="it-IT" dirty="0"/>
              <a:t> </a:t>
            </a:r>
            <a:r>
              <a:rPr lang="it-IT" dirty="0" err="1"/>
              <a:t>involved</a:t>
            </a:r>
            <a:r>
              <a:rPr lang="it-IT" dirty="0"/>
              <a:t> in the implementation of </a:t>
            </a:r>
            <a:r>
              <a:rPr lang="it-IT" dirty="0" err="1"/>
              <a:t>processes</a:t>
            </a:r>
            <a:r>
              <a:rPr lang="it-IT" dirty="0"/>
              <a:t> </a:t>
            </a:r>
            <a:r>
              <a:rPr lang="it-IT" dirty="0" err="1"/>
              <a:t>aimed</a:t>
            </a:r>
            <a:r>
              <a:rPr lang="it-IT" dirty="0"/>
              <a:t> to reduce the environmental </a:t>
            </a:r>
            <a:r>
              <a:rPr lang="it-IT" dirty="0" err="1"/>
              <a:t>impacts</a:t>
            </a:r>
            <a:r>
              <a:rPr lang="it-IT" dirty="0"/>
              <a:t>.</a:t>
            </a:r>
          </a:p>
          <a:p>
            <a:r>
              <a:rPr lang="it-IT" dirty="0"/>
              <a:t>An </a:t>
            </a:r>
            <a:r>
              <a:rPr lang="it-IT" dirty="0" err="1"/>
              <a:t>example</a:t>
            </a:r>
            <a:r>
              <a:rPr lang="it-IT" dirty="0"/>
              <a:t> of </a:t>
            </a:r>
            <a:r>
              <a:rPr lang="it-IT" dirty="0" err="1"/>
              <a:t>that</a:t>
            </a:r>
            <a:r>
              <a:rPr lang="it-IT" dirty="0"/>
              <a:t> approach </a:t>
            </a:r>
            <a:r>
              <a:rPr lang="it-IT" dirty="0" err="1"/>
              <a:t>concerns</a:t>
            </a:r>
            <a:r>
              <a:rPr lang="it-IT" dirty="0"/>
              <a:t> the treatment of </a:t>
            </a:r>
            <a:r>
              <a:rPr lang="it-IT" dirty="0" err="1"/>
              <a:t>contaminated</a:t>
            </a:r>
            <a:r>
              <a:rPr lang="it-IT" dirty="0"/>
              <a:t> metal and </a:t>
            </a:r>
            <a:r>
              <a:rPr lang="it-IT" dirty="0" err="1"/>
              <a:t>also</a:t>
            </a:r>
            <a:r>
              <a:rPr lang="it-IT" dirty="0"/>
              <a:t> a new </a:t>
            </a:r>
            <a:r>
              <a:rPr lang="it-IT" dirty="0" err="1"/>
              <a:t>tool</a:t>
            </a:r>
            <a:r>
              <a:rPr lang="it-IT" dirty="0"/>
              <a:t> for the </a:t>
            </a:r>
            <a:r>
              <a:rPr lang="it-IT" dirty="0" err="1"/>
              <a:t>conditioning</a:t>
            </a:r>
            <a:r>
              <a:rPr lang="it-IT" dirty="0"/>
              <a:t> of </a:t>
            </a:r>
            <a:r>
              <a:rPr lang="it-IT" dirty="0" err="1"/>
              <a:t>liquid</a:t>
            </a:r>
            <a:r>
              <a:rPr lang="it-IT" dirty="0"/>
              <a:t> </a:t>
            </a:r>
            <a:r>
              <a:rPr lang="it-IT" dirty="0" err="1"/>
              <a:t>radioactive</a:t>
            </a:r>
            <a:r>
              <a:rPr lang="it-IT" dirty="0"/>
              <a:t> </a:t>
            </a:r>
            <a:r>
              <a:rPr lang="it-IT" dirty="0" err="1"/>
              <a:t>waste</a:t>
            </a:r>
            <a:r>
              <a:rPr lang="it-IT" dirty="0"/>
              <a:t>. In </a:t>
            </a:r>
            <a:r>
              <a:rPr lang="it-IT" dirty="0" err="1"/>
              <a:t>terms</a:t>
            </a:r>
            <a:r>
              <a:rPr lang="it-IT" dirty="0"/>
              <a:t> of </a:t>
            </a:r>
            <a:r>
              <a:rPr lang="it-IT" dirty="0" err="1"/>
              <a:t>quantity</a:t>
            </a:r>
            <a:r>
              <a:rPr lang="it-IT" dirty="0"/>
              <a:t> </a:t>
            </a:r>
            <a:r>
              <a:rPr lang="it-IT" dirty="0" err="1"/>
              <a:t>it</a:t>
            </a:r>
            <a:r>
              <a:rPr lang="it-IT" dirty="0"/>
              <a:t> </a:t>
            </a:r>
            <a:r>
              <a:rPr lang="it-IT" dirty="0" err="1"/>
              <a:t>allows</a:t>
            </a:r>
            <a:r>
              <a:rPr lang="it-IT" dirty="0"/>
              <a:t> to reduce the </a:t>
            </a:r>
            <a:r>
              <a:rPr lang="it-IT" dirty="0" err="1"/>
              <a:t>total</a:t>
            </a:r>
            <a:r>
              <a:rPr lang="it-IT" dirty="0"/>
              <a:t> package volume of </a:t>
            </a:r>
            <a:r>
              <a:rPr lang="it-IT" dirty="0" err="1"/>
              <a:t>waste</a:t>
            </a:r>
            <a:r>
              <a:rPr lang="it-IT" dirty="0"/>
              <a:t> of by some </a:t>
            </a:r>
            <a:r>
              <a:rPr lang="it-IT" dirty="0" err="1"/>
              <a:t>forty</a:t>
            </a:r>
            <a:r>
              <a:rPr lang="it-IT" dirty="0"/>
              <a:t> </a:t>
            </a:r>
            <a:r>
              <a:rPr lang="it-IT" dirty="0" err="1"/>
              <a:t>cubic</a:t>
            </a:r>
            <a:r>
              <a:rPr lang="it-IT" dirty="0"/>
              <a:t> </a:t>
            </a:r>
            <a:r>
              <a:rPr lang="it-IT" dirty="0" err="1"/>
              <a:t>meters</a:t>
            </a:r>
            <a:r>
              <a:rPr lang="it-IT" dirty="0"/>
              <a:t>.</a:t>
            </a:r>
          </a:p>
          <a:p>
            <a:endParaRPr lang="it-IT" dirty="0"/>
          </a:p>
          <a:p>
            <a:r>
              <a:rPr lang="en-GB" sz="1200" kern="1200" dirty="0">
                <a:solidFill>
                  <a:schemeClr val="tx1"/>
                </a:solidFill>
                <a:effectLst/>
                <a:latin typeface="+mn-lt"/>
                <a:ea typeface="+mn-ea"/>
                <a:cs typeface="+mn-cs"/>
              </a:rPr>
              <a:t>In this way, the remaining materials will be treated as recoverable conventional waste.</a:t>
            </a:r>
            <a:endParaRPr lang="it-IT" dirty="0"/>
          </a:p>
          <a:p>
            <a:endParaRPr lang="it-IT" dirty="0"/>
          </a:p>
        </p:txBody>
      </p:sp>
      <p:sp>
        <p:nvSpPr>
          <p:cNvPr id="4" name="Segnaposto numero diapositiva 3"/>
          <p:cNvSpPr>
            <a:spLocks noGrp="1"/>
          </p:cNvSpPr>
          <p:nvPr>
            <p:ph type="sldNum" sz="quarter" idx="5"/>
          </p:nvPr>
        </p:nvSpPr>
        <p:spPr/>
        <p:txBody>
          <a:bodyPr/>
          <a:lstStyle/>
          <a:p>
            <a:fld id="{D451C275-6FD7-4859-A4AF-2CD5E9B85F35}" type="slidenum">
              <a:rPr lang="it-IT" smtClean="0"/>
              <a:t>8</a:t>
            </a:fld>
            <a:endParaRPr lang="it-IT"/>
          </a:p>
        </p:txBody>
      </p:sp>
    </p:spTree>
    <p:extLst>
      <p:ext uri="{BB962C8B-B14F-4D97-AF65-F5344CB8AC3E}">
        <p14:creationId xmlns:p14="http://schemas.microsoft.com/office/powerpoint/2010/main" val="129138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As</a:t>
            </a:r>
            <a:r>
              <a:rPr lang="it-IT" dirty="0"/>
              <a:t> </a:t>
            </a:r>
            <a:r>
              <a:rPr lang="it-IT" dirty="0" err="1"/>
              <a:t>shown</a:t>
            </a:r>
            <a:r>
              <a:rPr lang="it-IT" dirty="0"/>
              <a:t> </a:t>
            </a:r>
            <a:r>
              <a:rPr lang="it-IT" dirty="0" err="1"/>
              <a:t>before</a:t>
            </a:r>
            <a:r>
              <a:rPr lang="it-IT" dirty="0"/>
              <a:t>, the CE approach of Sogin needs to </a:t>
            </a:r>
            <a:r>
              <a:rPr lang="it-IT" dirty="0" err="1"/>
              <a:t>develope</a:t>
            </a:r>
            <a:r>
              <a:rPr lang="it-IT" dirty="0"/>
              <a:t> a green </a:t>
            </a:r>
            <a:r>
              <a:rPr lang="it-IT" dirty="0" err="1"/>
              <a:t>engeeniring</a:t>
            </a:r>
            <a:r>
              <a:rPr lang="it-IT" dirty="0"/>
              <a:t> </a:t>
            </a:r>
            <a:r>
              <a:rPr lang="it-IT" dirty="0" err="1"/>
              <a:t>process</a:t>
            </a:r>
            <a:r>
              <a:rPr lang="it-IT" dirty="0"/>
              <a:t> </a:t>
            </a:r>
            <a:r>
              <a:rPr lang="it-IT" dirty="0" err="1"/>
              <a:t>that</a:t>
            </a:r>
            <a:r>
              <a:rPr lang="it-IT" dirty="0"/>
              <a:t> </a:t>
            </a:r>
            <a:r>
              <a:rPr lang="it-IT" dirty="0" err="1"/>
              <a:t>is</a:t>
            </a:r>
            <a:r>
              <a:rPr lang="it-IT" dirty="0"/>
              <a:t> </a:t>
            </a:r>
            <a:r>
              <a:rPr lang="it-IT" dirty="0" err="1"/>
              <a:t>necessary</a:t>
            </a:r>
            <a:r>
              <a:rPr lang="it-IT" dirty="0"/>
              <a:t> to design, from the </a:t>
            </a:r>
            <a:r>
              <a:rPr lang="it-IT" dirty="0" err="1"/>
              <a:t>very</a:t>
            </a:r>
            <a:r>
              <a:rPr lang="it-IT" dirty="0"/>
              <a:t> beginning, systems </a:t>
            </a:r>
            <a:r>
              <a:rPr lang="it-IT" dirty="0" err="1"/>
              <a:t>that</a:t>
            </a:r>
            <a:r>
              <a:rPr lang="it-IT" dirty="0"/>
              <a:t> reduce the use of </a:t>
            </a:r>
            <a:r>
              <a:rPr lang="it-IT" dirty="0" err="1"/>
              <a:t>materials</a:t>
            </a:r>
            <a:r>
              <a:rPr lang="it-IT" dirty="0"/>
              <a:t>. </a:t>
            </a:r>
            <a:r>
              <a:rPr lang="it-IT" dirty="0" err="1"/>
              <a:t>Sometimes</a:t>
            </a:r>
            <a:r>
              <a:rPr lang="it-IT" dirty="0"/>
              <a:t> </a:t>
            </a:r>
            <a:r>
              <a:rPr lang="it-IT" dirty="0" err="1"/>
              <a:t>this</a:t>
            </a:r>
            <a:r>
              <a:rPr lang="it-IT" dirty="0"/>
              <a:t> approach </a:t>
            </a:r>
            <a:r>
              <a:rPr lang="it-IT" dirty="0" err="1"/>
              <a:t>involves</a:t>
            </a:r>
            <a:r>
              <a:rPr lang="it-IT" dirty="0"/>
              <a:t> a deep change of </a:t>
            </a:r>
            <a:r>
              <a:rPr lang="it-IT" dirty="0" err="1"/>
              <a:t>strategy</a:t>
            </a:r>
            <a:r>
              <a:rPr lang="it-IT" dirty="0"/>
              <a:t>, in </a:t>
            </a:r>
            <a:r>
              <a:rPr lang="it-IT" dirty="0" err="1"/>
              <a:t>order</a:t>
            </a:r>
            <a:r>
              <a:rPr lang="it-IT" dirty="0"/>
              <a:t> to </a:t>
            </a:r>
            <a:r>
              <a:rPr lang="it-IT" dirty="0" err="1"/>
              <a:t>minimize</a:t>
            </a:r>
            <a:r>
              <a:rPr lang="it-IT" dirty="0"/>
              <a:t> the impact of </a:t>
            </a:r>
            <a:r>
              <a:rPr lang="it-IT" dirty="0" err="1"/>
              <a:t>each</a:t>
            </a:r>
            <a:r>
              <a:rPr lang="it-IT" dirty="0"/>
              <a:t> activity.</a:t>
            </a:r>
          </a:p>
          <a:p>
            <a:endParaRPr lang="it-IT" dirty="0"/>
          </a:p>
        </p:txBody>
      </p:sp>
      <p:sp>
        <p:nvSpPr>
          <p:cNvPr id="4" name="Segnaposto numero diapositiva 3"/>
          <p:cNvSpPr>
            <a:spLocks noGrp="1"/>
          </p:cNvSpPr>
          <p:nvPr>
            <p:ph type="sldNum" sz="quarter" idx="5"/>
          </p:nvPr>
        </p:nvSpPr>
        <p:spPr/>
        <p:txBody>
          <a:bodyPr/>
          <a:lstStyle/>
          <a:p>
            <a:fld id="{D451C275-6FD7-4859-A4AF-2CD5E9B85F35}" type="slidenum">
              <a:rPr lang="it-IT" smtClean="0"/>
              <a:t>9</a:t>
            </a:fld>
            <a:endParaRPr lang="it-IT"/>
          </a:p>
        </p:txBody>
      </p:sp>
    </p:spTree>
    <p:extLst>
      <p:ext uri="{BB962C8B-B14F-4D97-AF65-F5344CB8AC3E}">
        <p14:creationId xmlns:p14="http://schemas.microsoft.com/office/powerpoint/2010/main" val="1581205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same approach is applied by Sogin in the relationships with suppliers. In fact, Sogin , often in a voluntary way, chooses the suppliers that are attentive in order to be sustainable . For example, Sogin is implementing the so called environmental criteria, established by Italian law. They </a:t>
            </a:r>
            <a:r>
              <a:rPr lang="en-US" sz="1200" kern="1200" dirty="0">
                <a:solidFill>
                  <a:schemeClr val="tx1"/>
                </a:solidFill>
                <a:effectLst/>
                <a:latin typeface="+mn-lt"/>
                <a:ea typeface="+mn-ea"/>
                <a:cs typeface="+mn-cs"/>
              </a:rPr>
              <a:t>are social, environmental and economic requirements, aimed at guiding the choices of the Public Administration in a sustainable way.</a:t>
            </a:r>
            <a:r>
              <a:rPr lang="en-GB" sz="1200" kern="1200" dirty="0">
                <a:solidFill>
                  <a:schemeClr val="tx1"/>
                </a:solidFill>
                <a:effectLst/>
                <a:latin typeface="+mn-lt"/>
                <a:ea typeface="+mn-ea"/>
                <a:cs typeface="+mn-cs"/>
              </a:rPr>
              <a:t> Their systematic and homogeneous application also allows to increase the involvement and commitment of contractors in the CIRCULAR ECONOMY process. </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D451C275-6FD7-4859-A4AF-2CD5E9B85F35}" type="slidenum">
              <a:rPr lang="it-IT" smtClean="0"/>
              <a:t>10</a:t>
            </a:fld>
            <a:endParaRPr lang="it-IT"/>
          </a:p>
        </p:txBody>
      </p:sp>
    </p:spTree>
    <p:extLst>
      <p:ext uri="{BB962C8B-B14F-4D97-AF65-F5344CB8AC3E}">
        <p14:creationId xmlns:p14="http://schemas.microsoft.com/office/powerpoint/2010/main" val="1275877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egnaposto titolo 1"/>
          <p:cNvSpPr>
            <a:spLocks noGrp="1"/>
          </p:cNvSpPr>
          <p:nvPr>
            <p:ph type="title" hasCustomPrompt="1"/>
          </p:nvPr>
        </p:nvSpPr>
        <p:spPr>
          <a:xfrm>
            <a:off x="5441795" y="2710061"/>
            <a:ext cx="6051706" cy="2100064"/>
          </a:xfrm>
          <a:prstGeom prst="rect">
            <a:avLst/>
          </a:prstGeom>
        </p:spPr>
        <p:txBody>
          <a:bodyPr vert="horz" lIns="91440" tIns="45720" rIns="91440" bIns="45720" rtlCol="0" anchor="ctr">
            <a:normAutofit/>
          </a:bodyPr>
          <a:lstStyle>
            <a:lvl1pPr>
              <a:defRPr/>
            </a:lvl1pPr>
          </a:lstStyle>
          <a:p>
            <a:r>
              <a:rPr lang="it-IT" dirty="0"/>
              <a:t>Click to </a:t>
            </a:r>
            <a:r>
              <a:rPr lang="it-IT" dirty="0" err="1"/>
              <a:t>insert</a:t>
            </a:r>
            <a:r>
              <a:rPr lang="it-IT" dirty="0"/>
              <a:t> the </a:t>
            </a:r>
            <a:r>
              <a:rPr lang="it-IT" dirty="0" err="1"/>
              <a:t>title</a:t>
            </a:r>
            <a:endParaRPr lang="it-IT" dirty="0"/>
          </a:p>
        </p:txBody>
      </p:sp>
      <p:sp>
        <p:nvSpPr>
          <p:cNvPr id="5" name="Segnaposto testo 5"/>
          <p:cNvSpPr>
            <a:spLocks noGrp="1"/>
          </p:cNvSpPr>
          <p:nvPr>
            <p:ph type="body" sz="quarter" idx="10" hasCustomPrompt="1"/>
          </p:nvPr>
        </p:nvSpPr>
        <p:spPr>
          <a:xfrm>
            <a:off x="5441795" y="5295900"/>
            <a:ext cx="2413000" cy="482600"/>
          </a:xfrm>
          <a:prstGeom prst="rect">
            <a:avLst/>
          </a:prstGeom>
        </p:spPr>
        <p:txBody>
          <a:bodyPr/>
          <a:lstStyle>
            <a:lvl1pPr marL="0" indent="0">
              <a:buNone/>
              <a:defRPr sz="1600" b="1">
                <a:solidFill>
                  <a:schemeClr val="bg1"/>
                </a:solidFill>
                <a:latin typeface="Century Gothic" panose="020B0502020202020204" pitchFamily="34" charset="0"/>
              </a:defRPr>
            </a:lvl1pPr>
            <a:lvl2pPr marL="457200" indent="0">
              <a:buNone/>
              <a:defRPr sz="1600">
                <a:latin typeface="Century Gothic" panose="020B0502020202020204" pitchFamily="34" charset="0"/>
              </a:defRPr>
            </a:lvl2pPr>
            <a:lvl3pPr marL="914400" indent="0">
              <a:buNone/>
              <a:defRPr sz="1600">
                <a:latin typeface="Century Gothic" panose="020B0502020202020204" pitchFamily="34" charset="0"/>
              </a:defRPr>
            </a:lvl3pPr>
            <a:lvl4pPr marL="1371600" indent="0">
              <a:buNone/>
              <a:defRPr sz="1600">
                <a:latin typeface="Century Gothic" panose="020B0502020202020204" pitchFamily="34" charset="0"/>
              </a:defRPr>
            </a:lvl4pPr>
            <a:lvl5pPr marL="1828800" indent="0">
              <a:buNone/>
              <a:defRPr sz="1600">
                <a:latin typeface="Century Gothic" panose="020B0502020202020204" pitchFamily="34" charset="0"/>
              </a:defRPr>
            </a:lvl5pPr>
          </a:lstStyle>
          <a:p>
            <a:pPr lvl="0"/>
            <a:r>
              <a:rPr lang="it-IT" dirty="0" err="1"/>
              <a:t>Department</a:t>
            </a:r>
            <a:endParaRPr lang="it-IT" dirty="0"/>
          </a:p>
        </p:txBody>
      </p:sp>
      <p:sp>
        <p:nvSpPr>
          <p:cNvPr id="9" name="Segnaposto testo 5"/>
          <p:cNvSpPr>
            <a:spLocks noGrp="1"/>
          </p:cNvSpPr>
          <p:nvPr>
            <p:ph type="body" sz="quarter" idx="11" hasCustomPrompt="1"/>
          </p:nvPr>
        </p:nvSpPr>
        <p:spPr>
          <a:xfrm>
            <a:off x="8285357" y="5295900"/>
            <a:ext cx="3208144" cy="482600"/>
          </a:xfrm>
          <a:prstGeom prst="rect">
            <a:avLst/>
          </a:prstGeom>
        </p:spPr>
        <p:txBody>
          <a:bodyPr/>
          <a:lstStyle>
            <a:lvl1pPr marL="0" indent="0">
              <a:buNone/>
              <a:defRPr sz="1600" b="1">
                <a:solidFill>
                  <a:schemeClr val="bg1"/>
                </a:solidFill>
                <a:latin typeface="Century Gothic" panose="020B0502020202020204" pitchFamily="34" charset="0"/>
              </a:defRPr>
            </a:lvl1pPr>
            <a:lvl2pPr marL="457200" indent="0">
              <a:buNone/>
              <a:defRPr sz="1600">
                <a:latin typeface="Century Gothic" panose="020B0502020202020204" pitchFamily="34" charset="0"/>
              </a:defRPr>
            </a:lvl2pPr>
            <a:lvl3pPr marL="914400" indent="0">
              <a:buNone/>
              <a:defRPr sz="1600">
                <a:latin typeface="Century Gothic" panose="020B0502020202020204" pitchFamily="34" charset="0"/>
              </a:defRPr>
            </a:lvl3pPr>
            <a:lvl4pPr marL="1371600" indent="0">
              <a:buNone/>
              <a:defRPr sz="1600">
                <a:latin typeface="Century Gothic" panose="020B0502020202020204" pitchFamily="34" charset="0"/>
              </a:defRPr>
            </a:lvl4pPr>
            <a:lvl5pPr marL="1828800" indent="0">
              <a:buNone/>
              <a:defRPr sz="1600">
                <a:latin typeface="Century Gothic" panose="020B0502020202020204" pitchFamily="34" charset="0"/>
              </a:defRPr>
            </a:lvl5pPr>
          </a:lstStyle>
          <a:p>
            <a:pPr lvl="0"/>
            <a:r>
              <a:rPr lang="it-IT" dirty="0" err="1"/>
              <a:t>Venue</a:t>
            </a:r>
            <a:r>
              <a:rPr lang="it-IT" dirty="0"/>
              <a:t>, Date</a:t>
            </a:r>
          </a:p>
        </p:txBody>
      </p:sp>
    </p:spTree>
    <p:extLst>
      <p:ext uri="{BB962C8B-B14F-4D97-AF65-F5344CB8AC3E}">
        <p14:creationId xmlns:p14="http://schemas.microsoft.com/office/powerpoint/2010/main" val="171926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3"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4"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5"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21345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5183188" y="1620001"/>
            <a:ext cx="6744770" cy="4248988"/>
          </a:xfrm>
          <a:prstGeom prst="rect">
            <a:avLst/>
          </a:prstGeo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it-IT" dirty="0"/>
              <a:t>Click to </a:t>
            </a:r>
            <a:r>
              <a:rPr lang="it-IT" dirty="0" err="1"/>
              <a:t>insert</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p:txBody>
      </p:sp>
      <p:sp>
        <p:nvSpPr>
          <p:cNvPr id="4" name="Segnaposto testo 3"/>
          <p:cNvSpPr>
            <a:spLocks noGrp="1"/>
          </p:cNvSpPr>
          <p:nvPr>
            <p:ph type="body" sz="half" idx="2" hasCustomPrompt="1"/>
          </p:nvPr>
        </p:nvSpPr>
        <p:spPr>
          <a:xfrm>
            <a:off x="1020726" y="1620001"/>
            <a:ext cx="3751299" cy="4248987"/>
          </a:xfrm>
          <a:prstGeom prst="rect">
            <a:avLst/>
          </a:prstGeo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Click to </a:t>
            </a:r>
            <a:r>
              <a:rPr lang="it-IT" dirty="0" err="1"/>
              <a:t>insert</a:t>
            </a:r>
            <a:r>
              <a:rPr lang="it-IT" dirty="0"/>
              <a:t> text</a:t>
            </a:r>
          </a:p>
        </p:txBody>
      </p:sp>
      <p:sp>
        <p:nvSpPr>
          <p:cNvPr id="8"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9"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6"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7"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174487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ottotitolo 2"/>
          <p:cNvSpPr>
            <a:spLocks noGrp="1"/>
          </p:cNvSpPr>
          <p:nvPr>
            <p:ph type="subTitle" idx="1" hasCustomPrompt="1"/>
          </p:nvPr>
        </p:nvSpPr>
        <p:spPr>
          <a:xfrm>
            <a:off x="1020726" y="1621409"/>
            <a:ext cx="10907232" cy="4400249"/>
          </a:xfrm>
          <a:prstGeom prst="rect">
            <a:avLst/>
          </a:prstGeo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Click to </a:t>
            </a:r>
            <a:r>
              <a:rPr lang="it-IT" dirty="0" err="1"/>
              <a:t>insert</a:t>
            </a:r>
            <a:r>
              <a:rPr lang="it-IT" dirty="0"/>
              <a:t> text</a:t>
            </a:r>
          </a:p>
        </p:txBody>
      </p:sp>
      <p:sp>
        <p:nvSpPr>
          <p:cNvPr id="7"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8"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4"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9"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3205701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1020726" y="1620000"/>
            <a:ext cx="5573232" cy="4351338"/>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it-IT" dirty="0"/>
              <a:t>Click to </a:t>
            </a:r>
            <a:r>
              <a:rPr lang="it-IT" dirty="0" err="1"/>
              <a:t>insert</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p:txBody>
      </p:sp>
      <p:sp>
        <p:nvSpPr>
          <p:cNvPr id="4" name="Segnaposto contenuto 3"/>
          <p:cNvSpPr>
            <a:spLocks noGrp="1"/>
          </p:cNvSpPr>
          <p:nvPr>
            <p:ph sz="half" idx="2" hasCustomPrompt="1"/>
          </p:nvPr>
        </p:nvSpPr>
        <p:spPr>
          <a:xfrm>
            <a:off x="6354726" y="1620000"/>
            <a:ext cx="5573232" cy="4351338"/>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it-IT" dirty="0"/>
              <a:t>Click to </a:t>
            </a:r>
            <a:r>
              <a:rPr lang="it-IT" dirty="0" err="1"/>
              <a:t>insert</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p:txBody>
      </p:sp>
      <p:sp>
        <p:nvSpPr>
          <p:cNvPr id="8"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9"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10"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11"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1196307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5"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7"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8"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194607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5183188" y="1620001"/>
            <a:ext cx="6744770" cy="4248988"/>
          </a:xfrm>
          <a:prstGeom prst="rect">
            <a:avLst/>
          </a:prstGeo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it-IT" dirty="0"/>
              <a:t>Click to </a:t>
            </a:r>
            <a:r>
              <a:rPr lang="it-IT" dirty="0" err="1"/>
              <a:t>insert</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p:txBody>
      </p:sp>
      <p:sp>
        <p:nvSpPr>
          <p:cNvPr id="4" name="Segnaposto testo 3"/>
          <p:cNvSpPr>
            <a:spLocks noGrp="1"/>
          </p:cNvSpPr>
          <p:nvPr>
            <p:ph type="body" sz="half" idx="2" hasCustomPrompt="1"/>
          </p:nvPr>
        </p:nvSpPr>
        <p:spPr>
          <a:xfrm>
            <a:off x="1020726" y="1620001"/>
            <a:ext cx="3751299" cy="4248987"/>
          </a:xfrm>
          <a:prstGeom prst="rect">
            <a:avLst/>
          </a:prstGeo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Click to </a:t>
            </a:r>
            <a:r>
              <a:rPr lang="it-IT" dirty="0" err="1"/>
              <a:t>insert</a:t>
            </a:r>
            <a:r>
              <a:rPr lang="it-IT" dirty="0"/>
              <a:t> text</a:t>
            </a:r>
          </a:p>
        </p:txBody>
      </p:sp>
      <p:sp>
        <p:nvSpPr>
          <p:cNvPr id="8"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9"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10"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11"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252831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101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960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ottotitolo 2"/>
          <p:cNvSpPr>
            <a:spLocks noGrp="1"/>
          </p:cNvSpPr>
          <p:nvPr>
            <p:ph type="subTitle" idx="1" hasCustomPrompt="1"/>
          </p:nvPr>
        </p:nvSpPr>
        <p:spPr>
          <a:xfrm>
            <a:off x="1020726" y="1621409"/>
            <a:ext cx="10907232" cy="4400249"/>
          </a:xfrm>
          <a:prstGeom prst="rect">
            <a:avLst/>
          </a:prstGeom>
        </p:spPr>
        <p:txBody>
          <a:bodyPr/>
          <a:lstStyle>
            <a:lvl1pPr marL="0" indent="0" algn="ctr">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Click to </a:t>
            </a:r>
            <a:r>
              <a:rPr lang="it-IT" dirty="0" err="1"/>
              <a:t>insert</a:t>
            </a:r>
            <a:r>
              <a:rPr lang="it-IT" dirty="0"/>
              <a:t> text</a:t>
            </a:r>
          </a:p>
        </p:txBody>
      </p:sp>
      <p:sp>
        <p:nvSpPr>
          <p:cNvPr id="7"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8"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5"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4"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3317142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1020726" y="1620000"/>
            <a:ext cx="5573232" cy="4351338"/>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it-IT" dirty="0"/>
              <a:t>Click to </a:t>
            </a:r>
            <a:r>
              <a:rPr lang="it-IT" dirty="0" err="1"/>
              <a:t>insert</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p:txBody>
      </p:sp>
      <p:sp>
        <p:nvSpPr>
          <p:cNvPr id="4" name="Segnaposto contenuto 3"/>
          <p:cNvSpPr>
            <a:spLocks noGrp="1"/>
          </p:cNvSpPr>
          <p:nvPr>
            <p:ph sz="half" idx="2" hasCustomPrompt="1"/>
          </p:nvPr>
        </p:nvSpPr>
        <p:spPr>
          <a:xfrm>
            <a:off x="6354726" y="1620000"/>
            <a:ext cx="5573232" cy="4351338"/>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it-IT" dirty="0"/>
              <a:t>Click to </a:t>
            </a:r>
            <a:r>
              <a:rPr lang="it-IT" dirty="0" err="1"/>
              <a:t>insert</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p:txBody>
      </p:sp>
      <p:sp>
        <p:nvSpPr>
          <p:cNvPr id="8"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9"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6"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10"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203897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ottotitolo 2"/>
          <p:cNvSpPr>
            <a:spLocks noGrp="1"/>
          </p:cNvSpPr>
          <p:nvPr>
            <p:ph type="subTitle" idx="1" hasCustomPrompt="1"/>
          </p:nvPr>
        </p:nvSpPr>
        <p:spPr>
          <a:xfrm>
            <a:off x="1020726" y="1621409"/>
            <a:ext cx="10907232" cy="4400249"/>
          </a:xfrm>
          <a:prstGeom prst="rect">
            <a:avLst/>
          </a:prstGeom>
        </p:spPr>
        <p:txBody>
          <a:bodyPr/>
          <a:lstStyle>
            <a:lvl1pPr marL="0" indent="0" algn="ctr">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Click to </a:t>
            </a:r>
            <a:r>
              <a:rPr lang="it-IT" dirty="0" err="1"/>
              <a:t>insert</a:t>
            </a:r>
            <a:r>
              <a:rPr lang="it-IT" dirty="0"/>
              <a:t> text</a:t>
            </a:r>
          </a:p>
        </p:txBody>
      </p:sp>
      <p:sp>
        <p:nvSpPr>
          <p:cNvPr id="7"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8"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5"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4"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3054428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3"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4"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7"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3419158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5183188" y="1620001"/>
            <a:ext cx="6744770" cy="4248988"/>
          </a:xfrm>
          <a:prstGeom prst="rect">
            <a:avLst/>
          </a:prstGeo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it-IT" dirty="0"/>
              <a:t>Click to </a:t>
            </a:r>
            <a:r>
              <a:rPr lang="it-IT" dirty="0" err="1"/>
              <a:t>insert</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p:txBody>
      </p:sp>
      <p:sp>
        <p:nvSpPr>
          <p:cNvPr id="4" name="Segnaposto testo 3"/>
          <p:cNvSpPr>
            <a:spLocks noGrp="1"/>
          </p:cNvSpPr>
          <p:nvPr>
            <p:ph type="body" sz="half" idx="2" hasCustomPrompt="1"/>
          </p:nvPr>
        </p:nvSpPr>
        <p:spPr>
          <a:xfrm>
            <a:off x="1020726" y="1620001"/>
            <a:ext cx="3751299" cy="4248987"/>
          </a:xfrm>
          <a:prstGeom prst="rect">
            <a:avLst/>
          </a:prstGeo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Click to </a:t>
            </a:r>
            <a:r>
              <a:rPr lang="it-IT" dirty="0" err="1"/>
              <a:t>insert</a:t>
            </a:r>
            <a:r>
              <a:rPr lang="it-IT" dirty="0"/>
              <a:t> text</a:t>
            </a:r>
          </a:p>
        </p:txBody>
      </p:sp>
      <p:sp>
        <p:nvSpPr>
          <p:cNvPr id="8"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9"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6"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10"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2529755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Intestazione sezione">
    <p:spTree>
      <p:nvGrpSpPr>
        <p:cNvPr id="1" name=""/>
        <p:cNvGrpSpPr/>
        <p:nvPr/>
      </p:nvGrpSpPr>
      <p:grpSpPr>
        <a:xfrm>
          <a:off x="0" y="0"/>
          <a:ext cx="0" cy="0"/>
          <a:chOff x="0" y="0"/>
          <a:chExt cx="0" cy="0"/>
        </a:xfrm>
      </p:grpSpPr>
      <p:sp>
        <p:nvSpPr>
          <p:cNvPr id="3" name="Segnaposto numero diapositiva 5"/>
          <p:cNvSpPr>
            <a:spLocks noGrp="1"/>
          </p:cNvSpPr>
          <p:nvPr>
            <p:ph type="sldNum" sz="quarter" idx="4"/>
          </p:nvPr>
        </p:nvSpPr>
        <p:spPr>
          <a:xfrm>
            <a:off x="10353039" y="6356351"/>
            <a:ext cx="1537703" cy="365125"/>
          </a:xfrm>
          <a:prstGeom prst="rect">
            <a:avLst/>
          </a:prstGeom>
        </p:spPr>
        <p:txBody>
          <a:bodyPr vert="horz" lIns="91440" tIns="45720" rIns="91440" bIns="45720" rtlCol="0" anchor="ctr"/>
          <a:lstStyle>
            <a:lvl1pPr algn="r">
              <a:defRPr sz="1200">
                <a:solidFill>
                  <a:schemeClr val="bg1"/>
                </a:solidFill>
                <a:latin typeface="Century Gothic" panose="020B0502020202020204" pitchFamily="34" charset="0"/>
              </a:defRPr>
            </a:lvl1pPr>
          </a:lstStyle>
          <a:p>
            <a:fld id="{B2DE9895-7859-46F6-A6BC-CA24EA03DA05}" type="slidenum">
              <a:rPr lang="it-IT" smtClean="0"/>
              <a:pPr/>
              <a:t>‹N›</a:t>
            </a:fld>
            <a:endParaRPr lang="it-IT"/>
          </a:p>
        </p:txBody>
      </p:sp>
      <p:sp>
        <p:nvSpPr>
          <p:cNvPr id="6" name="Segnaposto titolo 1"/>
          <p:cNvSpPr>
            <a:spLocks noGrp="1"/>
          </p:cNvSpPr>
          <p:nvPr>
            <p:ph type="title" hasCustomPrompt="1"/>
          </p:nvPr>
        </p:nvSpPr>
        <p:spPr>
          <a:xfrm>
            <a:off x="228602" y="269876"/>
            <a:ext cx="10045697" cy="684742"/>
          </a:xfrm>
          <a:prstGeom prst="rect">
            <a:avLst/>
          </a:prstGeom>
        </p:spPr>
        <p:txBody>
          <a:bodyPr vert="horz" lIns="91440" tIns="45720" rIns="91440" bIns="45720" rtlCol="0" anchor="ctr">
            <a:noAutofit/>
          </a:bodyPr>
          <a:lstStyle>
            <a:lvl1pPr>
              <a:defRPr/>
            </a:lvl1pPr>
          </a:lstStyle>
          <a:p>
            <a:pPr marL="0" lvl="0"/>
            <a:r>
              <a:rPr lang="it-IT"/>
              <a:t>FARE CLIC PER MODIFICARE IL TITOLO</a:t>
            </a:r>
          </a:p>
        </p:txBody>
      </p:sp>
    </p:spTree>
    <p:extLst>
      <p:ext uri="{BB962C8B-B14F-4D97-AF65-F5344CB8AC3E}">
        <p14:creationId xmlns:p14="http://schemas.microsoft.com/office/powerpoint/2010/main" val="400424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20726" y="1621409"/>
            <a:ext cx="10907232" cy="4400249"/>
          </a:xfrm>
          <a:prstGeom prst="rect">
            <a:avLst/>
          </a:prstGeo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7"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a:t>FARE CLIC PER MODIFICARE IL TITOLO</a:t>
            </a:r>
          </a:p>
        </p:txBody>
      </p:sp>
      <p:sp>
        <p:nvSpPr>
          <p:cNvPr id="8"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a:p>
        </p:txBody>
      </p:sp>
      <p:sp>
        <p:nvSpPr>
          <p:cNvPr id="4"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a:t>INSERISCI TITOLO PROGETTO</a:t>
            </a:r>
          </a:p>
        </p:txBody>
      </p:sp>
    </p:spTree>
    <p:extLst>
      <p:ext uri="{BB962C8B-B14F-4D97-AF65-F5344CB8AC3E}">
        <p14:creationId xmlns:p14="http://schemas.microsoft.com/office/powerpoint/2010/main" val="77050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1020726" y="1620000"/>
            <a:ext cx="5573232" cy="4351338"/>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it-IT" dirty="0"/>
              <a:t>Click to </a:t>
            </a:r>
            <a:r>
              <a:rPr lang="it-IT" dirty="0" err="1"/>
              <a:t>insert</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p:txBody>
      </p:sp>
      <p:sp>
        <p:nvSpPr>
          <p:cNvPr id="4" name="Segnaposto contenuto 3"/>
          <p:cNvSpPr>
            <a:spLocks noGrp="1"/>
          </p:cNvSpPr>
          <p:nvPr>
            <p:ph sz="half" idx="2" hasCustomPrompt="1"/>
          </p:nvPr>
        </p:nvSpPr>
        <p:spPr>
          <a:xfrm>
            <a:off x="6354726" y="1620000"/>
            <a:ext cx="5573232" cy="4351338"/>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it-IT" dirty="0"/>
              <a:t>Click to </a:t>
            </a:r>
            <a:r>
              <a:rPr lang="it-IT" dirty="0" err="1"/>
              <a:t>insert</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p:txBody>
      </p:sp>
      <p:sp>
        <p:nvSpPr>
          <p:cNvPr id="8"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9"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6"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10"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254001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3"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4"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7"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85251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5183188" y="1620001"/>
            <a:ext cx="6744770" cy="4248988"/>
          </a:xfrm>
          <a:prstGeom prst="rect">
            <a:avLst/>
          </a:prstGeo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it-IT" dirty="0"/>
              <a:t>Click to </a:t>
            </a:r>
            <a:r>
              <a:rPr lang="it-IT" dirty="0" err="1"/>
              <a:t>insert</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p:txBody>
      </p:sp>
      <p:sp>
        <p:nvSpPr>
          <p:cNvPr id="4" name="Segnaposto testo 3"/>
          <p:cNvSpPr>
            <a:spLocks noGrp="1"/>
          </p:cNvSpPr>
          <p:nvPr>
            <p:ph type="body" sz="half" idx="2" hasCustomPrompt="1"/>
          </p:nvPr>
        </p:nvSpPr>
        <p:spPr>
          <a:xfrm>
            <a:off x="1020726" y="1620001"/>
            <a:ext cx="3751299" cy="4248987"/>
          </a:xfrm>
          <a:prstGeom prst="rect">
            <a:avLst/>
          </a:prstGeo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Click to </a:t>
            </a:r>
            <a:r>
              <a:rPr lang="it-IT" dirty="0" err="1"/>
              <a:t>insert</a:t>
            </a:r>
            <a:r>
              <a:rPr lang="it-IT" dirty="0"/>
              <a:t> text</a:t>
            </a:r>
          </a:p>
        </p:txBody>
      </p:sp>
      <p:sp>
        <p:nvSpPr>
          <p:cNvPr id="8"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9"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6"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10"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340677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Intestazione sezione">
    <p:spTree>
      <p:nvGrpSpPr>
        <p:cNvPr id="1" name=""/>
        <p:cNvGrpSpPr/>
        <p:nvPr/>
      </p:nvGrpSpPr>
      <p:grpSpPr>
        <a:xfrm>
          <a:off x="0" y="0"/>
          <a:ext cx="0" cy="0"/>
          <a:chOff x="0" y="0"/>
          <a:chExt cx="0" cy="0"/>
        </a:xfrm>
      </p:grpSpPr>
      <p:sp>
        <p:nvSpPr>
          <p:cNvPr id="3" name="Segnaposto numero diapositiva 5"/>
          <p:cNvSpPr>
            <a:spLocks noGrp="1"/>
          </p:cNvSpPr>
          <p:nvPr>
            <p:ph type="sldNum" sz="quarter" idx="4"/>
          </p:nvPr>
        </p:nvSpPr>
        <p:spPr>
          <a:xfrm>
            <a:off x="10353039" y="6356351"/>
            <a:ext cx="1537703" cy="365125"/>
          </a:xfrm>
          <a:prstGeom prst="rect">
            <a:avLst/>
          </a:prstGeom>
        </p:spPr>
        <p:txBody>
          <a:bodyPr vert="horz" lIns="91440" tIns="45720" rIns="91440" bIns="45720" rtlCol="0" anchor="ctr"/>
          <a:lstStyle>
            <a:lvl1pPr algn="r">
              <a:defRPr sz="1200">
                <a:solidFill>
                  <a:schemeClr val="bg1"/>
                </a:solidFill>
                <a:latin typeface="Century Gothic" panose="020B0502020202020204" pitchFamily="34" charset="0"/>
              </a:defRPr>
            </a:lvl1pPr>
          </a:lstStyle>
          <a:p>
            <a:fld id="{B2DE9895-7859-46F6-A6BC-CA24EA03DA05}" type="slidenum">
              <a:rPr lang="it-IT" smtClean="0"/>
              <a:pPr/>
              <a:t>‹N›</a:t>
            </a:fld>
            <a:endParaRPr lang="it-IT"/>
          </a:p>
        </p:txBody>
      </p:sp>
      <p:sp>
        <p:nvSpPr>
          <p:cNvPr id="6" name="Segnaposto titolo 1"/>
          <p:cNvSpPr>
            <a:spLocks noGrp="1"/>
          </p:cNvSpPr>
          <p:nvPr>
            <p:ph type="title" hasCustomPrompt="1"/>
          </p:nvPr>
        </p:nvSpPr>
        <p:spPr>
          <a:xfrm>
            <a:off x="228602" y="269876"/>
            <a:ext cx="10045697" cy="684742"/>
          </a:xfrm>
          <a:prstGeom prst="rect">
            <a:avLst/>
          </a:prstGeom>
        </p:spPr>
        <p:txBody>
          <a:bodyPr vert="horz" lIns="91440" tIns="45720" rIns="91440" bIns="45720" rtlCol="0" anchor="ctr">
            <a:noAutofit/>
          </a:bodyPr>
          <a:lstStyle>
            <a:lvl1pPr>
              <a:defRPr/>
            </a:lvl1pPr>
          </a:lstStyle>
          <a:p>
            <a:pPr marL="0" lvl="0"/>
            <a:r>
              <a:rPr lang="it-IT"/>
              <a:t>FARE CLIC PER MODIFICARE IL TITOLO</a:t>
            </a:r>
          </a:p>
        </p:txBody>
      </p:sp>
    </p:spTree>
    <p:extLst>
      <p:ext uri="{BB962C8B-B14F-4D97-AF65-F5344CB8AC3E}">
        <p14:creationId xmlns:p14="http://schemas.microsoft.com/office/powerpoint/2010/main" val="86150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5" name="Segnaposto numero diapositiva 5"/>
          <p:cNvSpPr>
            <a:spLocks noGrp="1"/>
          </p:cNvSpPr>
          <p:nvPr>
            <p:ph type="sldNum" sz="quarter" idx="4"/>
          </p:nvPr>
        </p:nvSpPr>
        <p:spPr>
          <a:xfrm>
            <a:off x="10353039" y="6356351"/>
            <a:ext cx="1537703" cy="365125"/>
          </a:xfrm>
          <a:prstGeom prst="rect">
            <a:avLst/>
          </a:prstGeom>
        </p:spPr>
        <p:txBody>
          <a:bodyPr vert="horz" lIns="91440" tIns="45720" rIns="91440" bIns="45720" rtlCol="0" anchor="ctr"/>
          <a:lstStyle>
            <a:lvl1pPr algn="r">
              <a:defRPr sz="1200">
                <a:solidFill>
                  <a:schemeClr val="bg1"/>
                </a:solidFill>
                <a:latin typeface="Century Gothic" panose="020B0502020202020204" pitchFamily="34" charset="0"/>
              </a:defRPr>
            </a:lvl1pPr>
          </a:lstStyle>
          <a:p>
            <a:fld id="{B2DE9895-7859-46F6-A6BC-CA24EA03DA05}" type="slidenum">
              <a:rPr lang="it-IT" smtClean="0"/>
              <a:pPr/>
              <a:t>‹N›</a:t>
            </a:fld>
            <a:endParaRPr lang="it-IT" dirty="0"/>
          </a:p>
        </p:txBody>
      </p:sp>
      <p:sp>
        <p:nvSpPr>
          <p:cNvPr id="7" name="Segnaposto testo 4"/>
          <p:cNvSpPr>
            <a:spLocks noGrp="1"/>
          </p:cNvSpPr>
          <p:nvPr>
            <p:ph type="body" sz="quarter" idx="11" hasCustomPrompt="1"/>
          </p:nvPr>
        </p:nvSpPr>
        <p:spPr>
          <a:xfrm>
            <a:off x="5026260" y="6475808"/>
            <a:ext cx="2669941" cy="203598"/>
          </a:xfrm>
          <a:prstGeom prst="rect">
            <a:avLst/>
          </a:prstGeom>
        </p:spPr>
        <p:txBody>
          <a:bodyPr/>
          <a:lstStyle>
            <a:lvl1pPr marL="0" indent="0">
              <a:buNone/>
              <a:defRPr sz="800" b="1">
                <a:solidFill>
                  <a:schemeClr val="bg1"/>
                </a:solidFill>
                <a:latin typeface="Century Gothic" panose="020B0502020202020204" pitchFamily="34" charset="0"/>
              </a:defRPr>
            </a:lvl1pPr>
            <a:lvl2pPr marL="457200" indent="0">
              <a:buNone/>
              <a:defRPr sz="1000" b="1">
                <a:solidFill>
                  <a:schemeClr val="bg1"/>
                </a:solidFill>
                <a:latin typeface="Century Gothic" panose="020B0502020202020204" pitchFamily="34" charset="0"/>
              </a:defRPr>
            </a:lvl2pPr>
            <a:lvl3pPr marL="914400" indent="0">
              <a:buNone/>
              <a:defRPr sz="1000" b="1">
                <a:solidFill>
                  <a:schemeClr val="bg1"/>
                </a:solidFill>
                <a:latin typeface="Century Gothic" panose="020B0502020202020204" pitchFamily="34" charset="0"/>
              </a:defRPr>
            </a:lvl3pPr>
            <a:lvl4pPr marL="1371600" indent="0">
              <a:buNone/>
              <a:defRPr sz="1000" b="1">
                <a:solidFill>
                  <a:schemeClr val="bg1"/>
                </a:solidFill>
                <a:latin typeface="Century Gothic" panose="020B0502020202020204" pitchFamily="34" charset="0"/>
              </a:defRPr>
            </a:lvl4pPr>
            <a:lvl5pPr marL="1828800" indent="0">
              <a:buNone/>
              <a:defRPr sz="1000" b="1">
                <a:solidFill>
                  <a:schemeClr val="bg1"/>
                </a:solidFill>
                <a:latin typeface="Century Gothic" panose="020B0502020202020204" pitchFamily="34" charset="0"/>
              </a:defRPr>
            </a:lvl5pPr>
          </a:lstStyle>
          <a:p>
            <a:pPr lvl="0"/>
            <a:r>
              <a:rPr lang="it-IT" dirty="0" err="1"/>
              <a:t>Choose</a:t>
            </a:r>
            <a:r>
              <a:rPr lang="it-IT" dirty="0"/>
              <a:t> the Class</a:t>
            </a:r>
          </a:p>
        </p:txBody>
      </p:sp>
      <p:sp>
        <p:nvSpPr>
          <p:cNvPr id="8" name="Segnaposto testo 2"/>
          <p:cNvSpPr>
            <a:spLocks noGrp="1"/>
          </p:cNvSpPr>
          <p:nvPr>
            <p:ph type="body" sz="quarter" idx="10" hasCustomPrompt="1"/>
          </p:nvPr>
        </p:nvSpPr>
        <p:spPr>
          <a:xfrm>
            <a:off x="304801" y="6356351"/>
            <a:ext cx="4721460" cy="365124"/>
          </a:xfrm>
          <a:prstGeom prst="rect">
            <a:avLst/>
          </a:prstGeom>
        </p:spPr>
        <p:txBody>
          <a:bodyPr/>
          <a:lstStyle>
            <a:lvl1pPr marL="0" indent="0">
              <a:buNone/>
              <a:defRPr sz="1500" b="1">
                <a:solidFill>
                  <a:schemeClr val="bg1">
                    <a:alpha val="50000"/>
                  </a:schemeClr>
                </a:solidFill>
                <a:latin typeface="Century Gothic" panose="020B0502020202020204" pitchFamily="34" charset="0"/>
              </a:defRPr>
            </a:lvl1pPr>
            <a:lvl2pPr marL="457200" indent="0">
              <a:buNone/>
              <a:defRPr sz="1600" b="1">
                <a:solidFill>
                  <a:schemeClr val="bg1"/>
                </a:solidFill>
                <a:latin typeface="Century Gothic" panose="020B0502020202020204" pitchFamily="34" charset="0"/>
              </a:defRPr>
            </a:lvl2pPr>
            <a:lvl3pPr marL="914400" indent="0">
              <a:buNone/>
              <a:defRPr sz="1600" b="1">
                <a:solidFill>
                  <a:schemeClr val="bg1"/>
                </a:solidFill>
                <a:latin typeface="Century Gothic" panose="020B0502020202020204" pitchFamily="34" charset="0"/>
              </a:defRPr>
            </a:lvl3pPr>
            <a:lvl4pPr marL="1371600" indent="0">
              <a:buNone/>
              <a:defRPr sz="1600" b="1">
                <a:solidFill>
                  <a:schemeClr val="bg1"/>
                </a:solidFill>
                <a:latin typeface="Century Gothic" panose="020B0502020202020204" pitchFamily="34" charset="0"/>
              </a:defRPr>
            </a:lvl4pPr>
            <a:lvl5pPr marL="1828800" indent="0">
              <a:buNone/>
              <a:defRPr sz="1600" b="1">
                <a:solidFill>
                  <a:schemeClr val="bg1"/>
                </a:solidFill>
                <a:latin typeface="Century Gothic" panose="020B0502020202020204" pitchFamily="34" charset="0"/>
              </a:defRPr>
            </a:lvl5pPr>
          </a:lstStyle>
          <a:p>
            <a:pPr lvl="0"/>
            <a:r>
              <a:rPr lang="it-IT" dirty="0"/>
              <a:t>CLICK TO INSERT THE PROJECT TITLE</a:t>
            </a:r>
          </a:p>
        </p:txBody>
      </p:sp>
      <p:sp>
        <p:nvSpPr>
          <p:cNvPr id="9" name="Segnaposto titolo 1"/>
          <p:cNvSpPr>
            <a:spLocks noGrp="1"/>
          </p:cNvSpPr>
          <p:nvPr>
            <p:ph type="title" hasCustomPrompt="1"/>
          </p:nvPr>
        </p:nvSpPr>
        <p:spPr>
          <a:xfrm>
            <a:off x="228602" y="269876"/>
            <a:ext cx="10045697" cy="684742"/>
          </a:xfrm>
          <a:prstGeom prst="rect">
            <a:avLst/>
          </a:prstGeom>
        </p:spPr>
        <p:txBody>
          <a:bodyPr vert="horz" lIns="91440" tIns="45720" rIns="91440" bIns="45720" rtlCol="0" anchor="ctr">
            <a:noAutofit/>
          </a:bodyPr>
          <a:lstStyle>
            <a:lvl1pPr>
              <a:defRPr/>
            </a:lvl1pPr>
          </a:lstStyle>
          <a:p>
            <a:pPr marL="0" lvl="0"/>
            <a:r>
              <a:rPr lang="it-IT" dirty="0"/>
              <a:t>CLICK TO INSERT THE TITLE</a:t>
            </a:r>
          </a:p>
        </p:txBody>
      </p:sp>
    </p:spTree>
    <p:extLst>
      <p:ext uri="{BB962C8B-B14F-4D97-AF65-F5344CB8AC3E}">
        <p14:creationId xmlns:p14="http://schemas.microsoft.com/office/powerpoint/2010/main" val="343248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ottotitolo 2"/>
          <p:cNvSpPr>
            <a:spLocks noGrp="1"/>
          </p:cNvSpPr>
          <p:nvPr>
            <p:ph type="subTitle" idx="1" hasCustomPrompt="1"/>
          </p:nvPr>
        </p:nvSpPr>
        <p:spPr>
          <a:xfrm>
            <a:off x="1020726" y="1621409"/>
            <a:ext cx="10907232" cy="4400249"/>
          </a:xfrm>
          <a:prstGeom prst="rect">
            <a:avLst/>
          </a:prstGeo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Click to </a:t>
            </a:r>
            <a:r>
              <a:rPr lang="it-IT" dirty="0" err="1"/>
              <a:t>insert</a:t>
            </a:r>
            <a:r>
              <a:rPr lang="it-IT" dirty="0"/>
              <a:t> text</a:t>
            </a:r>
          </a:p>
        </p:txBody>
      </p:sp>
      <p:sp>
        <p:nvSpPr>
          <p:cNvPr id="7"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8"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5"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6"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188876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1020726" y="1620000"/>
            <a:ext cx="5573232" cy="4351338"/>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it-IT" dirty="0"/>
              <a:t>Click to </a:t>
            </a:r>
            <a:r>
              <a:rPr lang="it-IT" dirty="0" err="1"/>
              <a:t>insert</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p:txBody>
      </p:sp>
      <p:sp>
        <p:nvSpPr>
          <p:cNvPr id="4" name="Segnaposto contenuto 3"/>
          <p:cNvSpPr>
            <a:spLocks noGrp="1"/>
          </p:cNvSpPr>
          <p:nvPr>
            <p:ph sz="half" idx="2" hasCustomPrompt="1"/>
          </p:nvPr>
        </p:nvSpPr>
        <p:spPr>
          <a:xfrm>
            <a:off x="6354726" y="1620000"/>
            <a:ext cx="5573232" cy="4351338"/>
          </a:xfrm>
          <a:prstGeom prst="rect">
            <a:avLst/>
          </a:prstGeo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it-IT" dirty="0"/>
              <a:t>Click to </a:t>
            </a:r>
            <a:r>
              <a:rPr lang="it-IT" dirty="0" err="1"/>
              <a:t>insert</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p:txBody>
      </p:sp>
      <p:sp>
        <p:nvSpPr>
          <p:cNvPr id="8" name="Segnaposto titolo 1"/>
          <p:cNvSpPr>
            <a:spLocks noGrp="1"/>
          </p:cNvSpPr>
          <p:nvPr>
            <p:ph type="title" hasCustomPrompt="1"/>
          </p:nvPr>
        </p:nvSpPr>
        <p:spPr>
          <a:xfrm>
            <a:off x="1020726" y="365126"/>
            <a:ext cx="9613407" cy="684742"/>
          </a:xfrm>
          <a:prstGeom prst="rect">
            <a:avLst/>
          </a:prstGeom>
        </p:spPr>
        <p:txBody>
          <a:bodyPr vert="horz" lIns="91440" tIns="45720" rIns="91440" bIns="45720" rtlCol="0" anchor="ctr">
            <a:noAutofit/>
          </a:bodyPr>
          <a:lstStyle>
            <a:lvl1pPr>
              <a:defRPr/>
            </a:lvl1pPr>
          </a:lstStyle>
          <a:p>
            <a:r>
              <a:rPr lang="it-IT" dirty="0"/>
              <a:t>CLICK TO INSERT THE TITLE</a:t>
            </a:r>
          </a:p>
        </p:txBody>
      </p:sp>
      <p:sp>
        <p:nvSpPr>
          <p:cNvPr id="9"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6" name="Segnaposto testo 3"/>
          <p:cNvSpPr>
            <a:spLocks noGrp="1"/>
          </p:cNvSpPr>
          <p:nvPr>
            <p:ph type="body" sz="quarter" idx="10" hasCustomPrompt="1"/>
          </p:nvPr>
        </p:nvSpPr>
        <p:spPr>
          <a:xfrm>
            <a:off x="1020726" y="6543675"/>
            <a:ext cx="1839603" cy="177800"/>
          </a:xfrm>
          <a:prstGeom prst="rect">
            <a:avLst/>
          </a:prstGeom>
        </p:spPr>
        <p:txBody>
          <a:bodyPr/>
          <a:lstStyle>
            <a:lvl1pPr marL="0" indent="0">
              <a:buFontTx/>
              <a:buNone/>
              <a:defRPr sz="1000" b="1">
                <a:solidFill>
                  <a:schemeClr val="tx1">
                    <a:lumMod val="65000"/>
                    <a:lumOff val="35000"/>
                  </a:schemeClr>
                </a:solidFill>
              </a:defRPr>
            </a:lvl1pPr>
            <a:lvl2pPr marL="457200" indent="0">
              <a:buFontTx/>
              <a:buNone/>
              <a:defRPr sz="1000" b="1"/>
            </a:lvl2pPr>
            <a:lvl3pPr marL="914400" indent="0">
              <a:buFontTx/>
              <a:buNone/>
              <a:defRPr sz="1000" b="1"/>
            </a:lvl3pPr>
            <a:lvl4pPr marL="1371600" indent="0">
              <a:buFontTx/>
              <a:buNone/>
              <a:defRPr sz="1000" b="1"/>
            </a:lvl4pPr>
            <a:lvl5pPr marL="1828800" indent="0">
              <a:buFontTx/>
              <a:buNone/>
              <a:defRPr sz="1000" b="1"/>
            </a:lvl5pPr>
          </a:lstStyle>
          <a:p>
            <a:pPr lvl="0"/>
            <a:r>
              <a:rPr lang="it-IT" dirty="0" err="1"/>
              <a:t>Choose</a:t>
            </a:r>
            <a:r>
              <a:rPr lang="it-IT" dirty="0"/>
              <a:t> the Class</a:t>
            </a:r>
          </a:p>
        </p:txBody>
      </p:sp>
      <p:sp>
        <p:nvSpPr>
          <p:cNvPr id="7" name="Segnaposto testo 3"/>
          <p:cNvSpPr>
            <a:spLocks noGrp="1"/>
          </p:cNvSpPr>
          <p:nvPr>
            <p:ph type="body" sz="quarter" idx="11" hasCustomPrompt="1"/>
          </p:nvPr>
        </p:nvSpPr>
        <p:spPr>
          <a:xfrm rot="16200000">
            <a:off x="-2254522" y="3875934"/>
            <a:ext cx="5100068" cy="591017"/>
          </a:xfrm>
          <a:prstGeom prst="rect">
            <a:avLst/>
          </a:prstGeom>
        </p:spPr>
        <p:txBody>
          <a:bodyPr anchor="ctr"/>
          <a:lstStyle>
            <a:lvl1pPr marL="0" indent="0">
              <a:buNone/>
              <a:defRPr sz="2000" b="1" baseline="0">
                <a:solidFill>
                  <a:schemeClr val="bg1">
                    <a:alpha val="50000"/>
                  </a:schemeClr>
                </a:solidFill>
              </a:defRPr>
            </a:lvl1pPr>
          </a:lstStyle>
          <a:p>
            <a:pPr lvl="0"/>
            <a:r>
              <a:rPr lang="it-IT" dirty="0"/>
              <a:t>CLICK TO INSERT THE PROJECT TITLE</a:t>
            </a:r>
          </a:p>
        </p:txBody>
      </p:sp>
    </p:spTree>
    <p:extLst>
      <p:ext uri="{BB962C8B-B14F-4D97-AF65-F5344CB8AC3E}">
        <p14:creationId xmlns:p14="http://schemas.microsoft.com/office/powerpoint/2010/main" val="3491696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441795" y="2713235"/>
            <a:ext cx="6051705" cy="2100065"/>
          </a:xfrm>
          <a:prstGeom prst="rect">
            <a:avLst/>
          </a:prstGeom>
        </p:spPr>
        <p:txBody>
          <a:bodyPr vert="horz" lIns="91440" tIns="45720" rIns="91440" bIns="45720" rtlCol="0" anchor="ctr">
            <a:normAutofit/>
          </a:bodyPr>
          <a:lstStyle/>
          <a:p>
            <a:r>
              <a:rPr lang="it-IT" dirty="0"/>
              <a:t>Click to </a:t>
            </a:r>
            <a:r>
              <a:rPr lang="it-IT" dirty="0" err="1"/>
              <a:t>insert</a:t>
            </a:r>
            <a:r>
              <a:rPr lang="it-IT" dirty="0"/>
              <a:t> the Title</a:t>
            </a:r>
          </a:p>
        </p:txBody>
      </p:sp>
    </p:spTree>
    <p:extLst>
      <p:ext uri="{BB962C8B-B14F-4D97-AF65-F5344CB8AC3E}">
        <p14:creationId xmlns:p14="http://schemas.microsoft.com/office/powerpoint/2010/main" val="1742139427"/>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lnSpc>
          <a:spcPct val="90000"/>
        </a:lnSpc>
        <a:spcBef>
          <a:spcPct val="0"/>
        </a:spcBef>
        <a:buNone/>
        <a:defRPr sz="40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egnaposto titolo 1"/>
          <p:cNvSpPr>
            <a:spLocks noGrp="1"/>
          </p:cNvSpPr>
          <p:nvPr>
            <p:ph type="title"/>
          </p:nvPr>
        </p:nvSpPr>
        <p:spPr>
          <a:xfrm>
            <a:off x="1020726" y="365126"/>
            <a:ext cx="9613407" cy="684742"/>
          </a:xfrm>
          <a:prstGeom prst="rect">
            <a:avLst/>
          </a:prstGeom>
        </p:spPr>
        <p:txBody>
          <a:bodyPr vert="horz" lIns="91440" tIns="45720" rIns="91440" bIns="45720" rtlCol="0" anchor="ctr">
            <a:noAutofit/>
          </a:bodyPr>
          <a:lstStyle/>
          <a:p>
            <a:r>
              <a:rPr lang="it-IT" dirty="0"/>
              <a:t>CLICK TO INSERT THE TITLE</a:t>
            </a:r>
          </a:p>
        </p:txBody>
      </p:sp>
      <p:sp>
        <p:nvSpPr>
          <p:cNvPr id="8"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2" name="CasellaDiTesto 1"/>
          <p:cNvSpPr txBox="1"/>
          <p:nvPr userDrawn="1"/>
        </p:nvSpPr>
        <p:spPr>
          <a:xfrm>
            <a:off x="4216414" y="6356350"/>
            <a:ext cx="4446820" cy="246221"/>
          </a:xfrm>
          <a:prstGeom prst="rect">
            <a:avLst/>
          </a:prstGeom>
          <a:noFill/>
        </p:spPr>
        <p:txBody>
          <a:bodyPr wrap="square" rtlCol="0">
            <a:spAutoFit/>
          </a:bodyPr>
          <a:lstStyle/>
          <a:p>
            <a:r>
              <a:rPr lang="it-IT" sz="1000" b="1" kern="1200" dirty="0" err="1">
                <a:solidFill>
                  <a:schemeClr val="tx1">
                    <a:lumMod val="50000"/>
                    <a:lumOff val="50000"/>
                  </a:schemeClr>
                </a:solidFill>
                <a:effectLst/>
                <a:latin typeface="Century Gothic" panose="020B0502020202020204" pitchFamily="34" charset="0"/>
                <a:ea typeface="+mn-ea"/>
                <a:cs typeface="+mn-cs"/>
              </a:rPr>
              <a:t>Classes</a:t>
            </a:r>
            <a:r>
              <a:rPr lang="it-IT" sz="1000" kern="1200" dirty="0">
                <a:solidFill>
                  <a:schemeClr val="tx1">
                    <a:lumMod val="50000"/>
                    <a:lumOff val="50000"/>
                  </a:schemeClr>
                </a:solidFill>
                <a:effectLst/>
                <a:latin typeface="Century Gothic" panose="020B0502020202020204" pitchFamily="34" charset="0"/>
                <a:ea typeface="+mn-ea"/>
                <a:cs typeface="+mn-cs"/>
              </a:rPr>
              <a:t>: Public Use, </a:t>
            </a:r>
            <a:r>
              <a:rPr lang="it-IT" sz="1000" kern="1200" dirty="0" err="1">
                <a:solidFill>
                  <a:schemeClr val="tx1">
                    <a:lumMod val="50000"/>
                    <a:lumOff val="50000"/>
                  </a:schemeClr>
                </a:solidFill>
                <a:effectLst/>
                <a:latin typeface="Century Gothic" panose="020B0502020202020204" pitchFamily="34" charset="0"/>
                <a:ea typeface="+mn-ea"/>
                <a:cs typeface="+mn-cs"/>
              </a:rPr>
              <a:t>Internal</a:t>
            </a:r>
            <a:r>
              <a:rPr lang="it-IT" sz="1000" kern="1200" dirty="0">
                <a:solidFill>
                  <a:schemeClr val="tx1">
                    <a:lumMod val="50000"/>
                    <a:lumOff val="50000"/>
                  </a:schemeClr>
                </a:solidFill>
                <a:effectLst/>
                <a:latin typeface="Century Gothic" panose="020B0502020202020204" pitchFamily="34" charset="0"/>
                <a:ea typeface="+mn-ea"/>
                <a:cs typeface="+mn-cs"/>
              </a:rPr>
              <a:t> Use, </a:t>
            </a:r>
            <a:r>
              <a:rPr lang="it-IT" sz="1000" kern="1200" dirty="0" err="1">
                <a:solidFill>
                  <a:schemeClr val="tx1">
                    <a:lumMod val="50000"/>
                    <a:lumOff val="50000"/>
                  </a:schemeClr>
                </a:solidFill>
                <a:effectLst/>
                <a:latin typeface="Century Gothic" panose="020B0502020202020204" pitchFamily="34" charset="0"/>
                <a:ea typeface="+mn-ea"/>
                <a:cs typeface="+mn-cs"/>
              </a:rPr>
              <a:t>Controlled</a:t>
            </a:r>
            <a:r>
              <a:rPr lang="it-IT" sz="1000" kern="1200" dirty="0">
                <a:solidFill>
                  <a:schemeClr val="tx1">
                    <a:lumMod val="50000"/>
                    <a:lumOff val="50000"/>
                  </a:schemeClr>
                </a:solidFill>
                <a:effectLst/>
                <a:latin typeface="Century Gothic" panose="020B0502020202020204" pitchFamily="34" charset="0"/>
                <a:ea typeface="+mn-ea"/>
                <a:cs typeface="+mn-cs"/>
              </a:rPr>
              <a:t> Use, </a:t>
            </a:r>
            <a:r>
              <a:rPr lang="it-IT" sz="1000" kern="1200" dirty="0" err="1">
                <a:solidFill>
                  <a:schemeClr val="tx1">
                    <a:lumMod val="50000"/>
                    <a:lumOff val="50000"/>
                  </a:schemeClr>
                </a:solidFill>
                <a:effectLst/>
                <a:latin typeface="Century Gothic" panose="020B0502020202020204" pitchFamily="34" charset="0"/>
                <a:ea typeface="+mn-ea"/>
                <a:cs typeface="+mn-cs"/>
              </a:rPr>
              <a:t>Restricted</a:t>
            </a:r>
            <a:r>
              <a:rPr lang="it-IT" sz="1000" kern="1200" dirty="0">
                <a:solidFill>
                  <a:schemeClr val="tx1">
                    <a:lumMod val="50000"/>
                    <a:lumOff val="50000"/>
                  </a:schemeClr>
                </a:solidFill>
                <a:effectLst/>
                <a:latin typeface="Century Gothic" panose="020B0502020202020204" pitchFamily="34" charset="0"/>
                <a:ea typeface="+mn-ea"/>
                <a:cs typeface="+mn-cs"/>
              </a:rPr>
              <a:t> Use</a:t>
            </a:r>
            <a:endParaRPr lang="it-IT" sz="1000" dirty="0">
              <a:solidFill>
                <a:schemeClr val="tx1">
                  <a:lumMod val="50000"/>
                  <a:lumOff val="50000"/>
                </a:schemeClr>
              </a:solidFill>
              <a:latin typeface="Century Gothic" panose="020B0502020202020204" pitchFamily="34" charset="0"/>
            </a:endParaRPr>
          </a:p>
        </p:txBody>
      </p:sp>
      <p:sp>
        <p:nvSpPr>
          <p:cNvPr id="10" name="CasellaDiTesto 9"/>
          <p:cNvSpPr txBox="1"/>
          <p:nvPr userDrawn="1"/>
        </p:nvSpPr>
        <p:spPr>
          <a:xfrm>
            <a:off x="1020727" y="6356351"/>
            <a:ext cx="3195688" cy="246221"/>
          </a:xfrm>
          <a:prstGeom prst="rect">
            <a:avLst/>
          </a:prstGeom>
          <a:noFill/>
        </p:spPr>
        <p:txBody>
          <a:bodyPr wrap="square" rtlCol="0">
            <a:spAutoFit/>
          </a:bodyPr>
          <a:lstStyle/>
          <a:p>
            <a:pPr algn="l"/>
            <a:r>
              <a:rPr lang="it-IT" sz="1000" b="1" kern="1200" dirty="0">
                <a:solidFill>
                  <a:schemeClr val="tx1">
                    <a:lumMod val="50000"/>
                    <a:lumOff val="50000"/>
                  </a:schemeClr>
                </a:solidFill>
                <a:effectLst/>
                <a:latin typeface="Century Gothic" panose="020B0502020202020204" pitchFamily="34" charset="0"/>
                <a:ea typeface="+mn-ea"/>
                <a:cs typeface="+mn-cs"/>
              </a:rPr>
              <a:t>Security Class</a:t>
            </a:r>
            <a:r>
              <a:rPr lang="it-IT" sz="1000" kern="1200" dirty="0">
                <a:solidFill>
                  <a:schemeClr val="tx1">
                    <a:lumMod val="50000"/>
                    <a:lumOff val="50000"/>
                  </a:schemeClr>
                </a:solidFill>
                <a:effectLst/>
                <a:latin typeface="Century Gothic" panose="020B0502020202020204" pitchFamily="34" charset="0"/>
                <a:ea typeface="+mn-ea"/>
                <a:cs typeface="+mn-cs"/>
              </a:rPr>
              <a:t>:</a:t>
            </a:r>
            <a:endParaRPr lang="it-IT" sz="1000" dirty="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1753962027"/>
      </p:ext>
    </p:extLst>
  </p:cSld>
  <p:clrMap bg1="lt1" tx1="dk1" bg2="lt2" tx2="dk2" accent1="accent1" accent2="accent2" accent3="accent3" accent4="accent4" accent5="accent5" accent6="accent6" hlink="hlink" folHlink="folHlink"/>
  <p:sldLayoutIdLst>
    <p:sldLayoutId id="2147483652" r:id="rId1"/>
    <p:sldLayoutId id="2147483655" r:id="rId2"/>
    <p:sldLayoutId id="2147483658" r:id="rId3"/>
    <p:sldLayoutId id="2147483659" r:id="rId4"/>
    <p:sldLayoutId id="2147483676" r:id="rId5"/>
    <p:sldLayoutId id="2147483688" r:id="rId6"/>
  </p:sldLayoutIdLst>
  <p:hf hdr="0" ftr="0" dt="0"/>
  <p:txStyles>
    <p:titleStyle>
      <a:lvl1pPr algn="l" defTabSz="914400" rtl="0" eaLnBrk="1" latinLnBrk="0" hangingPunct="1">
        <a:lnSpc>
          <a:spcPct val="90000"/>
        </a:lnSpc>
        <a:spcBef>
          <a:spcPct val="0"/>
        </a:spcBef>
        <a:buNone/>
        <a:defRPr sz="3600" b="1" kern="1200">
          <a:solidFill>
            <a:srgbClr val="60B146"/>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Segnaposto titolo 1"/>
          <p:cNvSpPr>
            <a:spLocks noGrp="1"/>
          </p:cNvSpPr>
          <p:nvPr>
            <p:ph type="title"/>
          </p:nvPr>
        </p:nvSpPr>
        <p:spPr>
          <a:xfrm>
            <a:off x="1020726" y="365126"/>
            <a:ext cx="9613407" cy="684742"/>
          </a:xfrm>
          <a:prstGeom prst="rect">
            <a:avLst/>
          </a:prstGeom>
        </p:spPr>
        <p:txBody>
          <a:bodyPr vert="horz" lIns="91440" tIns="45720" rIns="91440" bIns="45720" rtlCol="0" anchor="ctr">
            <a:noAutofit/>
          </a:bodyPr>
          <a:lstStyle/>
          <a:p>
            <a:r>
              <a:rPr lang="it-IT" dirty="0"/>
              <a:t>CLICK TO INSERT THE TITLE</a:t>
            </a:r>
          </a:p>
        </p:txBody>
      </p:sp>
      <p:sp>
        <p:nvSpPr>
          <p:cNvPr id="8"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6" name="CasellaDiTesto 5"/>
          <p:cNvSpPr txBox="1"/>
          <p:nvPr userDrawn="1"/>
        </p:nvSpPr>
        <p:spPr>
          <a:xfrm>
            <a:off x="4216414" y="6356350"/>
            <a:ext cx="4446820" cy="246221"/>
          </a:xfrm>
          <a:prstGeom prst="rect">
            <a:avLst/>
          </a:prstGeom>
          <a:noFill/>
        </p:spPr>
        <p:txBody>
          <a:bodyPr wrap="square" rtlCol="0">
            <a:spAutoFit/>
          </a:bodyPr>
          <a:lstStyle/>
          <a:p>
            <a:r>
              <a:rPr lang="it-IT" sz="1000" b="1" kern="1200" dirty="0" err="1">
                <a:solidFill>
                  <a:schemeClr val="tx1">
                    <a:lumMod val="50000"/>
                    <a:lumOff val="50000"/>
                  </a:schemeClr>
                </a:solidFill>
                <a:effectLst/>
                <a:latin typeface="Century Gothic" panose="020B0502020202020204" pitchFamily="34" charset="0"/>
                <a:ea typeface="+mn-ea"/>
                <a:cs typeface="+mn-cs"/>
              </a:rPr>
              <a:t>Classes</a:t>
            </a:r>
            <a:r>
              <a:rPr lang="it-IT" sz="1000" kern="1200" dirty="0">
                <a:solidFill>
                  <a:schemeClr val="tx1">
                    <a:lumMod val="50000"/>
                    <a:lumOff val="50000"/>
                  </a:schemeClr>
                </a:solidFill>
                <a:effectLst/>
                <a:latin typeface="Century Gothic" panose="020B0502020202020204" pitchFamily="34" charset="0"/>
                <a:ea typeface="+mn-ea"/>
                <a:cs typeface="+mn-cs"/>
              </a:rPr>
              <a:t>: Public Use, </a:t>
            </a:r>
            <a:r>
              <a:rPr lang="it-IT" sz="1000" kern="1200" dirty="0" err="1">
                <a:solidFill>
                  <a:schemeClr val="tx1">
                    <a:lumMod val="50000"/>
                    <a:lumOff val="50000"/>
                  </a:schemeClr>
                </a:solidFill>
                <a:effectLst/>
                <a:latin typeface="Century Gothic" panose="020B0502020202020204" pitchFamily="34" charset="0"/>
                <a:ea typeface="+mn-ea"/>
                <a:cs typeface="+mn-cs"/>
              </a:rPr>
              <a:t>Internal</a:t>
            </a:r>
            <a:r>
              <a:rPr lang="it-IT" sz="1000" kern="1200" dirty="0">
                <a:solidFill>
                  <a:schemeClr val="tx1">
                    <a:lumMod val="50000"/>
                    <a:lumOff val="50000"/>
                  </a:schemeClr>
                </a:solidFill>
                <a:effectLst/>
                <a:latin typeface="Century Gothic" panose="020B0502020202020204" pitchFamily="34" charset="0"/>
                <a:ea typeface="+mn-ea"/>
                <a:cs typeface="+mn-cs"/>
              </a:rPr>
              <a:t> Use, </a:t>
            </a:r>
            <a:r>
              <a:rPr lang="it-IT" sz="1000" kern="1200" dirty="0" err="1">
                <a:solidFill>
                  <a:schemeClr val="tx1">
                    <a:lumMod val="50000"/>
                    <a:lumOff val="50000"/>
                  </a:schemeClr>
                </a:solidFill>
                <a:effectLst/>
                <a:latin typeface="Century Gothic" panose="020B0502020202020204" pitchFamily="34" charset="0"/>
                <a:ea typeface="+mn-ea"/>
                <a:cs typeface="+mn-cs"/>
              </a:rPr>
              <a:t>Controlled</a:t>
            </a:r>
            <a:r>
              <a:rPr lang="it-IT" sz="1000" kern="1200" dirty="0">
                <a:solidFill>
                  <a:schemeClr val="tx1">
                    <a:lumMod val="50000"/>
                    <a:lumOff val="50000"/>
                  </a:schemeClr>
                </a:solidFill>
                <a:effectLst/>
                <a:latin typeface="Century Gothic" panose="020B0502020202020204" pitchFamily="34" charset="0"/>
                <a:ea typeface="+mn-ea"/>
                <a:cs typeface="+mn-cs"/>
              </a:rPr>
              <a:t> Use, </a:t>
            </a:r>
            <a:r>
              <a:rPr lang="it-IT" sz="1000" kern="1200" dirty="0" err="1">
                <a:solidFill>
                  <a:schemeClr val="tx1">
                    <a:lumMod val="50000"/>
                    <a:lumOff val="50000"/>
                  </a:schemeClr>
                </a:solidFill>
                <a:effectLst/>
                <a:latin typeface="Century Gothic" panose="020B0502020202020204" pitchFamily="34" charset="0"/>
                <a:ea typeface="+mn-ea"/>
                <a:cs typeface="+mn-cs"/>
              </a:rPr>
              <a:t>Restricted</a:t>
            </a:r>
            <a:r>
              <a:rPr lang="it-IT" sz="1000" kern="1200" dirty="0">
                <a:solidFill>
                  <a:schemeClr val="tx1">
                    <a:lumMod val="50000"/>
                    <a:lumOff val="50000"/>
                  </a:schemeClr>
                </a:solidFill>
                <a:effectLst/>
                <a:latin typeface="Century Gothic" panose="020B0502020202020204" pitchFamily="34" charset="0"/>
                <a:ea typeface="+mn-ea"/>
                <a:cs typeface="+mn-cs"/>
              </a:rPr>
              <a:t> Use</a:t>
            </a:r>
            <a:endParaRPr lang="it-IT" sz="1000" dirty="0">
              <a:solidFill>
                <a:schemeClr val="tx1">
                  <a:lumMod val="50000"/>
                  <a:lumOff val="50000"/>
                </a:schemeClr>
              </a:solidFill>
              <a:latin typeface="Century Gothic" panose="020B0502020202020204" pitchFamily="34" charset="0"/>
            </a:endParaRPr>
          </a:p>
        </p:txBody>
      </p:sp>
      <p:sp>
        <p:nvSpPr>
          <p:cNvPr id="9" name="CasellaDiTesto 8"/>
          <p:cNvSpPr txBox="1"/>
          <p:nvPr userDrawn="1"/>
        </p:nvSpPr>
        <p:spPr>
          <a:xfrm>
            <a:off x="1020727" y="6356351"/>
            <a:ext cx="3195688" cy="246221"/>
          </a:xfrm>
          <a:prstGeom prst="rect">
            <a:avLst/>
          </a:prstGeom>
          <a:noFill/>
        </p:spPr>
        <p:txBody>
          <a:bodyPr wrap="square" rtlCol="0">
            <a:spAutoFit/>
          </a:bodyPr>
          <a:lstStyle/>
          <a:p>
            <a:pPr algn="l"/>
            <a:r>
              <a:rPr lang="it-IT" sz="1000" b="1" kern="1200" dirty="0">
                <a:solidFill>
                  <a:schemeClr val="tx1">
                    <a:lumMod val="50000"/>
                    <a:lumOff val="50000"/>
                  </a:schemeClr>
                </a:solidFill>
                <a:effectLst/>
                <a:latin typeface="Century Gothic" panose="020B0502020202020204" pitchFamily="34" charset="0"/>
                <a:ea typeface="+mn-ea"/>
                <a:cs typeface="+mn-cs"/>
              </a:rPr>
              <a:t>Security Class</a:t>
            </a:r>
            <a:r>
              <a:rPr lang="it-IT" sz="1000" kern="1200" dirty="0">
                <a:solidFill>
                  <a:schemeClr val="tx1">
                    <a:lumMod val="50000"/>
                    <a:lumOff val="50000"/>
                  </a:schemeClr>
                </a:solidFill>
                <a:effectLst/>
                <a:latin typeface="Century Gothic" panose="020B0502020202020204" pitchFamily="34" charset="0"/>
                <a:ea typeface="+mn-ea"/>
                <a:cs typeface="+mn-cs"/>
              </a:rPr>
              <a:t>:</a:t>
            </a:r>
            <a:endParaRPr lang="it-IT" sz="1000" dirty="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1953644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3600" b="1" kern="1200">
          <a:solidFill>
            <a:srgbClr val="84858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Segnaposto titolo 1"/>
          <p:cNvSpPr>
            <a:spLocks noGrp="1"/>
          </p:cNvSpPr>
          <p:nvPr>
            <p:ph type="title"/>
          </p:nvPr>
        </p:nvSpPr>
        <p:spPr>
          <a:xfrm>
            <a:off x="1020726" y="365126"/>
            <a:ext cx="9613407" cy="684742"/>
          </a:xfrm>
          <a:prstGeom prst="rect">
            <a:avLst/>
          </a:prstGeom>
        </p:spPr>
        <p:txBody>
          <a:bodyPr vert="horz" lIns="91440" tIns="45720" rIns="91440" bIns="45720" rtlCol="0" anchor="ctr">
            <a:noAutofit/>
          </a:bodyPr>
          <a:lstStyle/>
          <a:p>
            <a:r>
              <a:rPr lang="it-IT" dirty="0"/>
              <a:t>CLICK TO INSERT THE TITLE</a:t>
            </a:r>
          </a:p>
        </p:txBody>
      </p:sp>
      <p:sp>
        <p:nvSpPr>
          <p:cNvPr id="8" name="Segnaposto numero diapositiva 5"/>
          <p:cNvSpPr>
            <a:spLocks noGrp="1"/>
          </p:cNvSpPr>
          <p:nvPr>
            <p:ph type="sldNum" sz="quarter" idx="4"/>
          </p:nvPr>
        </p:nvSpPr>
        <p:spPr>
          <a:xfrm>
            <a:off x="10634132" y="6356350"/>
            <a:ext cx="1293825"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6" name="CasellaDiTesto 5"/>
          <p:cNvSpPr txBox="1"/>
          <p:nvPr userDrawn="1"/>
        </p:nvSpPr>
        <p:spPr>
          <a:xfrm>
            <a:off x="4216414" y="6356350"/>
            <a:ext cx="4446820" cy="246221"/>
          </a:xfrm>
          <a:prstGeom prst="rect">
            <a:avLst/>
          </a:prstGeom>
          <a:noFill/>
        </p:spPr>
        <p:txBody>
          <a:bodyPr wrap="square" rtlCol="0">
            <a:spAutoFit/>
          </a:bodyPr>
          <a:lstStyle/>
          <a:p>
            <a:r>
              <a:rPr lang="it-IT" sz="1000" b="1" kern="1200" dirty="0" err="1">
                <a:solidFill>
                  <a:schemeClr val="tx1">
                    <a:lumMod val="50000"/>
                    <a:lumOff val="50000"/>
                  </a:schemeClr>
                </a:solidFill>
                <a:effectLst/>
                <a:latin typeface="Century Gothic" panose="020B0502020202020204" pitchFamily="34" charset="0"/>
                <a:ea typeface="+mn-ea"/>
                <a:cs typeface="+mn-cs"/>
              </a:rPr>
              <a:t>Classes</a:t>
            </a:r>
            <a:r>
              <a:rPr lang="it-IT" sz="1000" kern="1200" dirty="0">
                <a:solidFill>
                  <a:schemeClr val="tx1">
                    <a:lumMod val="50000"/>
                    <a:lumOff val="50000"/>
                  </a:schemeClr>
                </a:solidFill>
                <a:effectLst/>
                <a:latin typeface="Century Gothic" panose="020B0502020202020204" pitchFamily="34" charset="0"/>
                <a:ea typeface="+mn-ea"/>
                <a:cs typeface="+mn-cs"/>
              </a:rPr>
              <a:t>: Public Use, </a:t>
            </a:r>
            <a:r>
              <a:rPr lang="it-IT" sz="1000" kern="1200" dirty="0" err="1">
                <a:solidFill>
                  <a:schemeClr val="tx1">
                    <a:lumMod val="50000"/>
                    <a:lumOff val="50000"/>
                  </a:schemeClr>
                </a:solidFill>
                <a:effectLst/>
                <a:latin typeface="Century Gothic" panose="020B0502020202020204" pitchFamily="34" charset="0"/>
                <a:ea typeface="+mn-ea"/>
                <a:cs typeface="+mn-cs"/>
              </a:rPr>
              <a:t>Internal</a:t>
            </a:r>
            <a:r>
              <a:rPr lang="it-IT" sz="1000" kern="1200" dirty="0">
                <a:solidFill>
                  <a:schemeClr val="tx1">
                    <a:lumMod val="50000"/>
                    <a:lumOff val="50000"/>
                  </a:schemeClr>
                </a:solidFill>
                <a:effectLst/>
                <a:latin typeface="Century Gothic" panose="020B0502020202020204" pitchFamily="34" charset="0"/>
                <a:ea typeface="+mn-ea"/>
                <a:cs typeface="+mn-cs"/>
              </a:rPr>
              <a:t> Use, </a:t>
            </a:r>
            <a:r>
              <a:rPr lang="it-IT" sz="1000" kern="1200" dirty="0" err="1">
                <a:solidFill>
                  <a:schemeClr val="tx1">
                    <a:lumMod val="50000"/>
                    <a:lumOff val="50000"/>
                  </a:schemeClr>
                </a:solidFill>
                <a:effectLst/>
                <a:latin typeface="Century Gothic" panose="020B0502020202020204" pitchFamily="34" charset="0"/>
                <a:ea typeface="+mn-ea"/>
                <a:cs typeface="+mn-cs"/>
              </a:rPr>
              <a:t>Controlled</a:t>
            </a:r>
            <a:r>
              <a:rPr lang="it-IT" sz="1000" kern="1200" dirty="0">
                <a:solidFill>
                  <a:schemeClr val="tx1">
                    <a:lumMod val="50000"/>
                    <a:lumOff val="50000"/>
                  </a:schemeClr>
                </a:solidFill>
                <a:effectLst/>
                <a:latin typeface="Century Gothic" panose="020B0502020202020204" pitchFamily="34" charset="0"/>
                <a:ea typeface="+mn-ea"/>
                <a:cs typeface="+mn-cs"/>
              </a:rPr>
              <a:t> Use, </a:t>
            </a:r>
            <a:r>
              <a:rPr lang="it-IT" sz="1000" kern="1200" dirty="0" err="1">
                <a:solidFill>
                  <a:schemeClr val="tx1">
                    <a:lumMod val="50000"/>
                    <a:lumOff val="50000"/>
                  </a:schemeClr>
                </a:solidFill>
                <a:effectLst/>
                <a:latin typeface="Century Gothic" panose="020B0502020202020204" pitchFamily="34" charset="0"/>
                <a:ea typeface="+mn-ea"/>
                <a:cs typeface="+mn-cs"/>
              </a:rPr>
              <a:t>Restricted</a:t>
            </a:r>
            <a:r>
              <a:rPr lang="it-IT" sz="1000" kern="1200" dirty="0">
                <a:solidFill>
                  <a:schemeClr val="tx1">
                    <a:lumMod val="50000"/>
                    <a:lumOff val="50000"/>
                  </a:schemeClr>
                </a:solidFill>
                <a:effectLst/>
                <a:latin typeface="Century Gothic" panose="020B0502020202020204" pitchFamily="34" charset="0"/>
                <a:ea typeface="+mn-ea"/>
                <a:cs typeface="+mn-cs"/>
              </a:rPr>
              <a:t> Use</a:t>
            </a:r>
            <a:endParaRPr lang="it-IT" sz="1000" dirty="0">
              <a:solidFill>
                <a:schemeClr val="tx1">
                  <a:lumMod val="50000"/>
                  <a:lumOff val="50000"/>
                </a:schemeClr>
              </a:solidFill>
              <a:latin typeface="Century Gothic" panose="020B0502020202020204" pitchFamily="34" charset="0"/>
            </a:endParaRPr>
          </a:p>
        </p:txBody>
      </p:sp>
      <p:sp>
        <p:nvSpPr>
          <p:cNvPr id="9" name="CasellaDiTesto 8"/>
          <p:cNvSpPr txBox="1"/>
          <p:nvPr userDrawn="1"/>
        </p:nvSpPr>
        <p:spPr>
          <a:xfrm>
            <a:off x="1020727" y="6356351"/>
            <a:ext cx="3195688" cy="246221"/>
          </a:xfrm>
          <a:prstGeom prst="rect">
            <a:avLst/>
          </a:prstGeom>
          <a:noFill/>
        </p:spPr>
        <p:txBody>
          <a:bodyPr wrap="square" rtlCol="0">
            <a:spAutoFit/>
          </a:bodyPr>
          <a:lstStyle/>
          <a:p>
            <a:pPr algn="l"/>
            <a:r>
              <a:rPr lang="it-IT" sz="1000" b="1" kern="1200" dirty="0">
                <a:solidFill>
                  <a:schemeClr val="tx1">
                    <a:lumMod val="50000"/>
                    <a:lumOff val="50000"/>
                  </a:schemeClr>
                </a:solidFill>
                <a:effectLst/>
                <a:latin typeface="Century Gothic" panose="020B0502020202020204" pitchFamily="34" charset="0"/>
                <a:ea typeface="+mn-ea"/>
                <a:cs typeface="+mn-cs"/>
              </a:rPr>
              <a:t>Security Class</a:t>
            </a:r>
            <a:r>
              <a:rPr lang="it-IT" sz="1000" kern="1200" dirty="0">
                <a:solidFill>
                  <a:schemeClr val="tx1">
                    <a:lumMod val="50000"/>
                    <a:lumOff val="50000"/>
                  </a:schemeClr>
                </a:solidFill>
                <a:effectLst/>
                <a:latin typeface="Century Gothic" panose="020B0502020202020204" pitchFamily="34" charset="0"/>
                <a:ea typeface="+mn-ea"/>
                <a:cs typeface="+mn-cs"/>
              </a:rPr>
              <a:t>:</a:t>
            </a:r>
            <a:endParaRPr lang="it-IT" sz="1000" dirty="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301642627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rgbClr val="27AAE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asellaDiTesto 6"/>
          <p:cNvSpPr txBox="1"/>
          <p:nvPr userDrawn="1"/>
        </p:nvSpPr>
        <p:spPr>
          <a:xfrm>
            <a:off x="5675971" y="2698595"/>
            <a:ext cx="5965902" cy="1200329"/>
          </a:xfrm>
          <a:prstGeom prst="rect">
            <a:avLst/>
          </a:prstGeom>
          <a:noFill/>
        </p:spPr>
        <p:txBody>
          <a:bodyPr wrap="square" rtlCol="0">
            <a:spAutoFit/>
          </a:bodyPr>
          <a:lstStyle/>
          <a:p>
            <a:r>
              <a:rPr lang="it-IT" sz="3600" b="1" dirty="0" err="1">
                <a:solidFill>
                  <a:srgbClr val="60B146"/>
                </a:solidFill>
                <a:latin typeface="Century Gothic" panose="020B0502020202020204" pitchFamily="34" charset="0"/>
              </a:rPr>
              <a:t>W</a:t>
            </a:r>
            <a:r>
              <a:rPr lang="it-IT" sz="3600" b="1" baseline="0" dirty="0" err="1">
                <a:solidFill>
                  <a:srgbClr val="60B146"/>
                </a:solidFill>
                <a:latin typeface="Century Gothic" panose="020B0502020202020204" pitchFamily="34" charset="0"/>
              </a:rPr>
              <a:t>e</a:t>
            </a:r>
            <a:r>
              <a:rPr lang="it-IT" sz="3600" b="1" baseline="0" dirty="0">
                <a:solidFill>
                  <a:srgbClr val="60B146"/>
                </a:solidFill>
                <a:latin typeface="Century Gothic" panose="020B0502020202020204" pitchFamily="34" charset="0"/>
              </a:rPr>
              <a:t> </a:t>
            </a:r>
            <a:r>
              <a:rPr lang="it-IT" sz="3600" b="1" baseline="0" dirty="0" err="1">
                <a:solidFill>
                  <a:srgbClr val="60B146"/>
                </a:solidFill>
                <a:latin typeface="Century Gothic" panose="020B0502020202020204" pitchFamily="34" charset="0"/>
              </a:rPr>
              <a:t>protect</a:t>
            </a:r>
            <a:r>
              <a:rPr lang="it-IT" sz="3600" b="1" baseline="0" dirty="0">
                <a:solidFill>
                  <a:srgbClr val="60B146"/>
                </a:solidFill>
                <a:latin typeface="Century Gothic" panose="020B0502020202020204" pitchFamily="34" charset="0"/>
              </a:rPr>
              <a:t> the </a:t>
            </a:r>
            <a:r>
              <a:rPr lang="it-IT" sz="3600" b="1" baseline="0" dirty="0" err="1">
                <a:solidFill>
                  <a:srgbClr val="60B146"/>
                </a:solidFill>
                <a:latin typeface="Century Gothic" panose="020B0502020202020204" pitchFamily="34" charset="0"/>
              </a:rPr>
              <a:t>present</a:t>
            </a:r>
            <a:endParaRPr lang="it-IT" sz="3600" b="1" dirty="0">
              <a:solidFill>
                <a:srgbClr val="60B146"/>
              </a:solidFill>
              <a:latin typeface="Century Gothic" panose="020B0502020202020204" pitchFamily="34" charset="0"/>
            </a:endParaRPr>
          </a:p>
          <a:p>
            <a:r>
              <a:rPr lang="it-IT" sz="3600" b="1" dirty="0" err="1">
                <a:solidFill>
                  <a:srgbClr val="60B146"/>
                </a:solidFill>
                <a:latin typeface="Century Gothic" panose="020B0502020202020204" pitchFamily="34" charset="0"/>
              </a:rPr>
              <a:t>We</a:t>
            </a:r>
            <a:r>
              <a:rPr lang="it-IT" sz="3600" b="1" dirty="0">
                <a:solidFill>
                  <a:srgbClr val="60B146"/>
                </a:solidFill>
                <a:latin typeface="Century Gothic" panose="020B0502020202020204" pitchFamily="34" charset="0"/>
              </a:rPr>
              <a:t> </a:t>
            </a:r>
            <a:r>
              <a:rPr lang="it-IT" sz="3600" b="1" dirty="0" err="1">
                <a:solidFill>
                  <a:srgbClr val="60B146"/>
                </a:solidFill>
                <a:latin typeface="Century Gothic" panose="020B0502020202020204" pitchFamily="34" charset="0"/>
              </a:rPr>
              <a:t>guarantee</a:t>
            </a:r>
            <a:r>
              <a:rPr lang="it-IT" sz="3600" b="1" dirty="0">
                <a:solidFill>
                  <a:srgbClr val="60B146"/>
                </a:solidFill>
                <a:latin typeface="Century Gothic" panose="020B0502020202020204" pitchFamily="34" charset="0"/>
              </a:rPr>
              <a:t> the future</a:t>
            </a:r>
          </a:p>
        </p:txBody>
      </p:sp>
    </p:spTree>
    <p:extLst>
      <p:ext uri="{BB962C8B-B14F-4D97-AF65-F5344CB8AC3E}">
        <p14:creationId xmlns:p14="http://schemas.microsoft.com/office/powerpoint/2010/main" val="324605502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userDrawn="1"/>
        </p:nvSpPr>
        <p:spPr>
          <a:xfrm>
            <a:off x="5675971" y="2698595"/>
            <a:ext cx="5965902" cy="1200329"/>
          </a:xfrm>
          <a:prstGeom prst="rect">
            <a:avLst/>
          </a:prstGeom>
          <a:noFill/>
        </p:spPr>
        <p:txBody>
          <a:bodyPr wrap="square" rtlCol="0">
            <a:spAutoFit/>
          </a:bodyPr>
          <a:lstStyle/>
          <a:p>
            <a:r>
              <a:rPr lang="it-IT" sz="3600" b="1" dirty="0" err="1">
                <a:solidFill>
                  <a:schemeClr val="bg1"/>
                </a:solidFill>
                <a:latin typeface="Century Gothic" panose="020B0502020202020204" pitchFamily="34" charset="0"/>
              </a:rPr>
              <a:t>W</a:t>
            </a:r>
            <a:r>
              <a:rPr lang="it-IT" sz="3600" b="1" baseline="0" dirty="0" err="1">
                <a:solidFill>
                  <a:schemeClr val="bg1"/>
                </a:solidFill>
                <a:latin typeface="Century Gothic" panose="020B0502020202020204" pitchFamily="34" charset="0"/>
              </a:rPr>
              <a:t>e</a:t>
            </a:r>
            <a:r>
              <a:rPr lang="it-IT" sz="3600" b="1" baseline="0" dirty="0">
                <a:solidFill>
                  <a:schemeClr val="bg1"/>
                </a:solidFill>
                <a:latin typeface="Century Gothic" panose="020B0502020202020204" pitchFamily="34" charset="0"/>
              </a:rPr>
              <a:t> </a:t>
            </a:r>
            <a:r>
              <a:rPr lang="it-IT" sz="3600" b="1" baseline="0" dirty="0" err="1">
                <a:solidFill>
                  <a:schemeClr val="bg1"/>
                </a:solidFill>
                <a:latin typeface="Century Gothic" panose="020B0502020202020204" pitchFamily="34" charset="0"/>
              </a:rPr>
              <a:t>protect</a:t>
            </a:r>
            <a:r>
              <a:rPr lang="it-IT" sz="3600" b="1" baseline="0" dirty="0">
                <a:solidFill>
                  <a:schemeClr val="bg1"/>
                </a:solidFill>
                <a:latin typeface="Century Gothic" panose="020B0502020202020204" pitchFamily="34" charset="0"/>
              </a:rPr>
              <a:t> the </a:t>
            </a:r>
            <a:r>
              <a:rPr lang="it-IT" sz="3600" b="1" baseline="0" dirty="0" err="1">
                <a:solidFill>
                  <a:schemeClr val="bg1"/>
                </a:solidFill>
                <a:latin typeface="Century Gothic" panose="020B0502020202020204" pitchFamily="34" charset="0"/>
              </a:rPr>
              <a:t>present</a:t>
            </a:r>
            <a:endParaRPr lang="it-IT" sz="3600" b="1" dirty="0">
              <a:solidFill>
                <a:schemeClr val="bg1"/>
              </a:solidFill>
              <a:latin typeface="Century Gothic" panose="020B0502020202020204" pitchFamily="34" charset="0"/>
            </a:endParaRPr>
          </a:p>
          <a:p>
            <a:r>
              <a:rPr lang="it-IT" sz="3600" b="1" dirty="0" err="1">
                <a:solidFill>
                  <a:schemeClr val="bg1"/>
                </a:solidFill>
                <a:latin typeface="Century Gothic" panose="020B0502020202020204" pitchFamily="34" charset="0"/>
              </a:rPr>
              <a:t>We</a:t>
            </a:r>
            <a:r>
              <a:rPr lang="it-IT" sz="3600" b="1" dirty="0">
                <a:solidFill>
                  <a:schemeClr val="bg1"/>
                </a:solidFill>
                <a:latin typeface="Century Gothic" panose="020B0502020202020204" pitchFamily="34" charset="0"/>
              </a:rPr>
              <a:t> </a:t>
            </a:r>
            <a:r>
              <a:rPr lang="it-IT" sz="3600" b="1" dirty="0" err="1">
                <a:solidFill>
                  <a:schemeClr val="bg1"/>
                </a:solidFill>
                <a:latin typeface="Century Gothic" panose="020B0502020202020204" pitchFamily="34" charset="0"/>
              </a:rPr>
              <a:t>guarantee</a:t>
            </a:r>
            <a:r>
              <a:rPr lang="it-IT" sz="3600" b="1" dirty="0">
                <a:solidFill>
                  <a:schemeClr val="bg1"/>
                </a:solidFill>
                <a:latin typeface="Century Gothic" panose="020B0502020202020204" pitchFamily="34" charset="0"/>
              </a:rPr>
              <a:t> the future</a:t>
            </a:r>
          </a:p>
        </p:txBody>
      </p:sp>
    </p:spTree>
    <p:extLst>
      <p:ext uri="{BB962C8B-B14F-4D97-AF65-F5344CB8AC3E}">
        <p14:creationId xmlns:p14="http://schemas.microsoft.com/office/powerpoint/2010/main" val="1065168942"/>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egnaposto titolo 1"/>
          <p:cNvSpPr>
            <a:spLocks noGrp="1"/>
          </p:cNvSpPr>
          <p:nvPr>
            <p:ph type="title"/>
          </p:nvPr>
        </p:nvSpPr>
        <p:spPr>
          <a:xfrm>
            <a:off x="1020726" y="365126"/>
            <a:ext cx="9613407" cy="684742"/>
          </a:xfrm>
          <a:prstGeom prst="rect">
            <a:avLst/>
          </a:prstGeom>
        </p:spPr>
        <p:txBody>
          <a:bodyPr vert="horz" lIns="91440" tIns="45720" rIns="91440" bIns="45720" rtlCol="0" anchor="ctr">
            <a:noAutofit/>
          </a:bodyPr>
          <a:lstStyle/>
          <a:p>
            <a:r>
              <a:rPr lang="it-IT" dirty="0"/>
              <a:t>CLICK TO INSERT THE TITLE</a:t>
            </a:r>
          </a:p>
        </p:txBody>
      </p:sp>
      <p:sp>
        <p:nvSpPr>
          <p:cNvPr id="8" name="Segnaposto numero diapositiva 5"/>
          <p:cNvSpPr>
            <a:spLocks noGrp="1"/>
          </p:cNvSpPr>
          <p:nvPr>
            <p:ph type="sldNum" sz="quarter" idx="4"/>
          </p:nvPr>
        </p:nvSpPr>
        <p:spPr>
          <a:xfrm>
            <a:off x="918475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2DE9895-7859-46F6-A6BC-CA24EA03DA05}" type="slidenum">
              <a:rPr lang="it-IT" smtClean="0"/>
              <a:pPr/>
              <a:t>‹N›</a:t>
            </a:fld>
            <a:endParaRPr lang="it-IT" dirty="0"/>
          </a:p>
        </p:txBody>
      </p:sp>
      <p:sp>
        <p:nvSpPr>
          <p:cNvPr id="2" name="CasellaDiTesto 1"/>
          <p:cNvSpPr txBox="1"/>
          <p:nvPr userDrawn="1"/>
        </p:nvSpPr>
        <p:spPr>
          <a:xfrm>
            <a:off x="4216414" y="6356350"/>
            <a:ext cx="4446820" cy="246221"/>
          </a:xfrm>
          <a:prstGeom prst="rect">
            <a:avLst/>
          </a:prstGeom>
          <a:noFill/>
        </p:spPr>
        <p:txBody>
          <a:bodyPr wrap="square" rtlCol="0">
            <a:spAutoFit/>
          </a:bodyPr>
          <a:lstStyle/>
          <a:p>
            <a:r>
              <a:rPr lang="it-IT" sz="1000" b="1" kern="1200" dirty="0" err="1">
                <a:solidFill>
                  <a:schemeClr val="tx1">
                    <a:lumMod val="50000"/>
                    <a:lumOff val="50000"/>
                  </a:schemeClr>
                </a:solidFill>
                <a:effectLst/>
                <a:latin typeface="Century Gothic" panose="020B0502020202020204" pitchFamily="34" charset="0"/>
                <a:ea typeface="+mn-ea"/>
                <a:cs typeface="+mn-cs"/>
              </a:rPr>
              <a:t>Classes</a:t>
            </a:r>
            <a:r>
              <a:rPr lang="it-IT" sz="1000" kern="1200" dirty="0">
                <a:solidFill>
                  <a:schemeClr val="tx1">
                    <a:lumMod val="50000"/>
                    <a:lumOff val="50000"/>
                  </a:schemeClr>
                </a:solidFill>
                <a:effectLst/>
                <a:latin typeface="Century Gothic" panose="020B0502020202020204" pitchFamily="34" charset="0"/>
                <a:ea typeface="+mn-ea"/>
                <a:cs typeface="+mn-cs"/>
              </a:rPr>
              <a:t>: Public Use, </a:t>
            </a:r>
            <a:r>
              <a:rPr lang="it-IT" sz="1000" kern="1200" dirty="0" err="1">
                <a:solidFill>
                  <a:schemeClr val="tx1">
                    <a:lumMod val="50000"/>
                    <a:lumOff val="50000"/>
                  </a:schemeClr>
                </a:solidFill>
                <a:effectLst/>
                <a:latin typeface="Century Gothic" panose="020B0502020202020204" pitchFamily="34" charset="0"/>
                <a:ea typeface="+mn-ea"/>
                <a:cs typeface="+mn-cs"/>
              </a:rPr>
              <a:t>Internal</a:t>
            </a:r>
            <a:r>
              <a:rPr lang="it-IT" sz="1000" kern="1200" dirty="0">
                <a:solidFill>
                  <a:schemeClr val="tx1">
                    <a:lumMod val="50000"/>
                    <a:lumOff val="50000"/>
                  </a:schemeClr>
                </a:solidFill>
                <a:effectLst/>
                <a:latin typeface="Century Gothic" panose="020B0502020202020204" pitchFamily="34" charset="0"/>
                <a:ea typeface="+mn-ea"/>
                <a:cs typeface="+mn-cs"/>
              </a:rPr>
              <a:t> Use, </a:t>
            </a:r>
            <a:r>
              <a:rPr lang="it-IT" sz="1000" kern="1200" dirty="0" err="1">
                <a:solidFill>
                  <a:schemeClr val="tx1">
                    <a:lumMod val="50000"/>
                    <a:lumOff val="50000"/>
                  </a:schemeClr>
                </a:solidFill>
                <a:effectLst/>
                <a:latin typeface="Century Gothic" panose="020B0502020202020204" pitchFamily="34" charset="0"/>
                <a:ea typeface="+mn-ea"/>
                <a:cs typeface="+mn-cs"/>
              </a:rPr>
              <a:t>Controlled</a:t>
            </a:r>
            <a:r>
              <a:rPr lang="it-IT" sz="1000" kern="1200" dirty="0">
                <a:solidFill>
                  <a:schemeClr val="tx1">
                    <a:lumMod val="50000"/>
                    <a:lumOff val="50000"/>
                  </a:schemeClr>
                </a:solidFill>
                <a:effectLst/>
                <a:latin typeface="Century Gothic" panose="020B0502020202020204" pitchFamily="34" charset="0"/>
                <a:ea typeface="+mn-ea"/>
                <a:cs typeface="+mn-cs"/>
              </a:rPr>
              <a:t> Use, </a:t>
            </a:r>
            <a:r>
              <a:rPr lang="it-IT" sz="1000" kern="1200" dirty="0" err="1">
                <a:solidFill>
                  <a:schemeClr val="tx1">
                    <a:lumMod val="50000"/>
                    <a:lumOff val="50000"/>
                  </a:schemeClr>
                </a:solidFill>
                <a:effectLst/>
                <a:latin typeface="Century Gothic" panose="020B0502020202020204" pitchFamily="34" charset="0"/>
                <a:ea typeface="+mn-ea"/>
                <a:cs typeface="+mn-cs"/>
              </a:rPr>
              <a:t>Restricted</a:t>
            </a:r>
            <a:r>
              <a:rPr lang="it-IT" sz="1000" kern="1200" dirty="0">
                <a:solidFill>
                  <a:schemeClr val="tx1">
                    <a:lumMod val="50000"/>
                    <a:lumOff val="50000"/>
                  </a:schemeClr>
                </a:solidFill>
                <a:effectLst/>
                <a:latin typeface="Century Gothic" panose="020B0502020202020204" pitchFamily="34" charset="0"/>
                <a:ea typeface="+mn-ea"/>
                <a:cs typeface="+mn-cs"/>
              </a:rPr>
              <a:t> Use</a:t>
            </a:r>
            <a:endParaRPr lang="it-IT" sz="1000" dirty="0">
              <a:solidFill>
                <a:schemeClr val="tx1">
                  <a:lumMod val="50000"/>
                  <a:lumOff val="50000"/>
                </a:schemeClr>
              </a:solidFill>
              <a:latin typeface="Century Gothic" panose="020B0502020202020204" pitchFamily="34" charset="0"/>
            </a:endParaRPr>
          </a:p>
        </p:txBody>
      </p:sp>
      <p:sp>
        <p:nvSpPr>
          <p:cNvPr id="10" name="CasellaDiTesto 9"/>
          <p:cNvSpPr txBox="1"/>
          <p:nvPr userDrawn="1"/>
        </p:nvSpPr>
        <p:spPr>
          <a:xfrm>
            <a:off x="1020727" y="6356351"/>
            <a:ext cx="3195688" cy="246221"/>
          </a:xfrm>
          <a:prstGeom prst="rect">
            <a:avLst/>
          </a:prstGeom>
          <a:noFill/>
        </p:spPr>
        <p:txBody>
          <a:bodyPr wrap="square" rtlCol="0">
            <a:spAutoFit/>
          </a:bodyPr>
          <a:lstStyle/>
          <a:p>
            <a:pPr algn="l"/>
            <a:r>
              <a:rPr lang="it-IT" sz="1000" b="1" kern="1200" dirty="0">
                <a:solidFill>
                  <a:schemeClr val="tx1">
                    <a:lumMod val="50000"/>
                    <a:lumOff val="50000"/>
                  </a:schemeClr>
                </a:solidFill>
                <a:effectLst/>
                <a:latin typeface="Century Gothic" panose="020B0502020202020204" pitchFamily="34" charset="0"/>
                <a:ea typeface="+mn-ea"/>
                <a:cs typeface="+mn-cs"/>
              </a:rPr>
              <a:t>Security Class</a:t>
            </a:r>
            <a:r>
              <a:rPr lang="it-IT" sz="1000" kern="1200" dirty="0">
                <a:solidFill>
                  <a:schemeClr val="tx1">
                    <a:lumMod val="50000"/>
                    <a:lumOff val="50000"/>
                  </a:schemeClr>
                </a:solidFill>
                <a:effectLst/>
                <a:latin typeface="Century Gothic" panose="020B0502020202020204" pitchFamily="34" charset="0"/>
                <a:ea typeface="+mn-ea"/>
                <a:cs typeface="+mn-cs"/>
              </a:rPr>
              <a:t>:</a:t>
            </a:r>
            <a:endParaRPr lang="it-IT" sz="1000" dirty="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37231670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7" r:id="rId6"/>
  </p:sldLayoutIdLst>
  <p:hf hdr="0" ftr="0" dt="0"/>
  <p:txStyles>
    <p:titleStyle>
      <a:lvl1pPr algn="l" defTabSz="914400" rtl="0" eaLnBrk="1" latinLnBrk="0" hangingPunct="1">
        <a:lnSpc>
          <a:spcPct val="90000"/>
        </a:lnSpc>
        <a:spcBef>
          <a:spcPct val="0"/>
        </a:spcBef>
        <a:buNone/>
        <a:defRPr sz="3600" b="1" kern="1200">
          <a:solidFill>
            <a:srgbClr val="60B146"/>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41823" y="2710061"/>
            <a:ext cx="6651678" cy="2100064"/>
          </a:xfrm>
        </p:spPr>
        <p:txBody>
          <a:bodyPr>
            <a:normAutofit/>
          </a:bodyPr>
          <a:lstStyle/>
          <a:p>
            <a:pPr algn="r"/>
            <a:r>
              <a:rPr lang="it-IT" dirty="0" err="1">
                <a:solidFill>
                  <a:schemeClr val="bg1"/>
                </a:solidFill>
              </a:rPr>
              <a:t>Circular</a:t>
            </a:r>
            <a:r>
              <a:rPr lang="it-IT" dirty="0">
                <a:solidFill>
                  <a:schemeClr val="bg1"/>
                </a:solidFill>
              </a:rPr>
              <a:t> economy in </a:t>
            </a:r>
            <a:r>
              <a:rPr lang="it-IT" dirty="0" err="1">
                <a:solidFill>
                  <a:schemeClr val="bg1"/>
                </a:solidFill>
              </a:rPr>
              <a:t>nuclear</a:t>
            </a:r>
            <a:r>
              <a:rPr lang="it-IT" dirty="0">
                <a:solidFill>
                  <a:schemeClr val="bg1"/>
                </a:solidFill>
              </a:rPr>
              <a:t> decommissioning</a:t>
            </a:r>
          </a:p>
        </p:txBody>
      </p:sp>
      <p:sp>
        <p:nvSpPr>
          <p:cNvPr id="4" name="Segnaposto testo 3"/>
          <p:cNvSpPr>
            <a:spLocks noGrp="1"/>
          </p:cNvSpPr>
          <p:nvPr>
            <p:ph type="body" sz="quarter" idx="10"/>
          </p:nvPr>
        </p:nvSpPr>
        <p:spPr>
          <a:xfrm>
            <a:off x="698499" y="5295899"/>
            <a:ext cx="7156296" cy="969989"/>
          </a:xfrm>
        </p:spPr>
        <p:txBody>
          <a:bodyPr/>
          <a:lstStyle/>
          <a:p>
            <a:r>
              <a:rPr lang="it-IT" dirty="0"/>
              <a:t>Enrico Bastianini</a:t>
            </a:r>
          </a:p>
          <a:p>
            <a:r>
              <a:rPr lang="en-GB" b="0" i="1" dirty="0"/>
              <a:t>Security Manager</a:t>
            </a:r>
            <a:endParaRPr lang="it-IT" b="0" dirty="0"/>
          </a:p>
        </p:txBody>
      </p:sp>
      <p:sp>
        <p:nvSpPr>
          <p:cNvPr id="5" name="Segnaposto testo 4"/>
          <p:cNvSpPr>
            <a:spLocks noGrp="1"/>
          </p:cNvSpPr>
          <p:nvPr>
            <p:ph type="body" sz="quarter" idx="11"/>
          </p:nvPr>
        </p:nvSpPr>
        <p:spPr>
          <a:xfrm>
            <a:off x="7720445" y="4810125"/>
            <a:ext cx="3773056" cy="760127"/>
          </a:xfrm>
        </p:spPr>
        <p:txBody>
          <a:bodyPr/>
          <a:lstStyle/>
          <a:p>
            <a:pPr algn="l"/>
            <a:endParaRPr lang="it-IT" sz="1800" b="0" i="0" u="none" strike="noStrike" baseline="0" dirty="0">
              <a:solidFill>
                <a:srgbClr val="000000"/>
              </a:solidFill>
              <a:latin typeface="Arial" panose="020B0604020202020204" pitchFamily="34" charset="0"/>
            </a:endParaRPr>
          </a:p>
          <a:p>
            <a:r>
              <a:rPr lang="it-IT" sz="1800" b="0" i="0" u="none" strike="noStrike" baseline="0" dirty="0">
                <a:latin typeface="Arial" panose="020B0604020202020204" pitchFamily="34" charset="0"/>
              </a:rPr>
              <a:t> </a:t>
            </a:r>
            <a:r>
              <a:rPr lang="it-IT" sz="1600" b="1" i="0" u="none" strike="noStrike" baseline="0" dirty="0">
                <a:latin typeface="Arial" panose="020B0604020202020204" pitchFamily="34" charset="0"/>
              </a:rPr>
              <a:t>INSIDER </a:t>
            </a:r>
            <a:r>
              <a:rPr lang="it-IT" sz="1600" b="1" i="0" u="none" strike="noStrike" baseline="0" dirty="0" err="1">
                <a:latin typeface="Arial" panose="020B0604020202020204" pitchFamily="34" charset="0"/>
              </a:rPr>
              <a:t>Final</a:t>
            </a:r>
            <a:r>
              <a:rPr lang="it-IT" sz="1600" b="1" i="0" u="none" strike="noStrike" baseline="0" dirty="0">
                <a:latin typeface="Arial" panose="020B0604020202020204" pitchFamily="34" charset="0"/>
              </a:rPr>
              <a:t> Workshop </a:t>
            </a:r>
            <a:endParaRPr lang="it-IT" sz="1600" b="0" i="0" u="none" strike="noStrike" baseline="0" dirty="0">
              <a:latin typeface="Arial" panose="020B0604020202020204" pitchFamily="34" charset="0"/>
            </a:endParaRPr>
          </a:p>
          <a:p>
            <a:r>
              <a:rPr lang="fr-FR" sz="1600" b="1" i="0" u="none" strike="noStrike" baseline="0" dirty="0">
                <a:latin typeface="Arial" panose="020B0604020202020204" pitchFamily="34" charset="0"/>
              </a:rPr>
              <a:t> Palais des Papes, Avignon, France </a:t>
            </a:r>
            <a:endParaRPr lang="fr-FR" sz="1600" b="0" i="0" u="none" strike="noStrike" baseline="0" dirty="0">
              <a:latin typeface="Arial" panose="020B0604020202020204" pitchFamily="34" charset="0"/>
            </a:endParaRPr>
          </a:p>
          <a:p>
            <a:r>
              <a:rPr lang="it-IT" sz="1600" b="1" i="0" u="none" strike="noStrike" baseline="0" dirty="0">
                <a:latin typeface="Arial" panose="020B0604020202020204" pitchFamily="34" charset="0"/>
              </a:rPr>
              <a:t> 16-17 </a:t>
            </a:r>
            <a:r>
              <a:rPr lang="it-IT" sz="1600" b="1" i="0" u="none" strike="noStrike" baseline="0">
                <a:latin typeface="Arial" panose="020B0604020202020204" pitchFamily="34" charset="0"/>
              </a:rPr>
              <a:t>September </a:t>
            </a:r>
            <a:r>
              <a:rPr lang="it-IT" sz="1600" b="1" i="0" u="none" strike="noStrike" baseline="0" dirty="0">
                <a:latin typeface="Arial" panose="020B0604020202020204" pitchFamily="34" charset="0"/>
              </a:rPr>
              <a:t>2021 </a:t>
            </a:r>
            <a:endParaRPr lang="it-IT" b="0" i="1" dirty="0"/>
          </a:p>
        </p:txBody>
      </p:sp>
    </p:spTree>
    <p:extLst>
      <p:ext uri="{BB962C8B-B14F-4D97-AF65-F5344CB8AC3E}">
        <p14:creationId xmlns:p14="http://schemas.microsoft.com/office/powerpoint/2010/main" val="99446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GREEN PUBLIC PROCUREMENT</a:t>
            </a:r>
          </a:p>
        </p:txBody>
      </p:sp>
      <p:sp>
        <p:nvSpPr>
          <p:cNvPr id="2" name="Segnaposto numero diapositiva 1"/>
          <p:cNvSpPr>
            <a:spLocks noGrp="1"/>
          </p:cNvSpPr>
          <p:nvPr>
            <p:ph type="sldNum" sz="quarter" idx="4"/>
          </p:nvPr>
        </p:nvSpPr>
        <p:spPr/>
        <p:txBody>
          <a:bodyPr/>
          <a:lstStyle/>
          <a:p>
            <a:fld id="{B2DE9895-7859-46F6-A6BC-CA24EA03DA05}" type="slidenum">
              <a:rPr lang="it-IT" smtClean="0"/>
              <a:pPr/>
              <a:t>10</a:t>
            </a:fld>
            <a:endParaRPr lang="it-IT" dirty="0"/>
          </a:p>
        </p:txBody>
      </p:sp>
      <p:graphicFrame>
        <p:nvGraphicFramePr>
          <p:cNvPr id="8" name="Diagramma 7"/>
          <p:cNvGraphicFramePr/>
          <p:nvPr>
            <p:extLst>
              <p:ext uri="{D42A27DB-BD31-4B8C-83A1-F6EECF244321}">
                <p14:modId xmlns:p14="http://schemas.microsoft.com/office/powerpoint/2010/main" val="3038398486"/>
              </p:ext>
            </p:extLst>
          </p:nvPr>
        </p:nvGraphicFramePr>
        <p:xfrm>
          <a:off x="2149469" y="1671109"/>
          <a:ext cx="902828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8">
            <a:extLst>
              <a:ext uri="{FF2B5EF4-FFF2-40B4-BE49-F238E27FC236}">
                <a16:creationId xmlns:a16="http://schemas.microsoft.com/office/drawing/2014/main" id="{46E6DB07-36ED-4160-A107-EB39DE80574C}"/>
              </a:ext>
            </a:extLst>
          </p:cNvPr>
          <p:cNvSpPr txBox="1"/>
          <p:nvPr/>
        </p:nvSpPr>
        <p:spPr>
          <a:xfrm>
            <a:off x="1981199" y="6356351"/>
            <a:ext cx="838691" cy="253916"/>
          </a:xfrm>
          <a:prstGeom prst="rect">
            <a:avLst/>
          </a:prstGeom>
          <a:noFill/>
        </p:spPr>
        <p:txBody>
          <a:bodyPr wrap="none" rtlCol="0">
            <a:spAutoFit/>
          </a:bodyPr>
          <a:lstStyle/>
          <a:p>
            <a:r>
              <a:rPr lang="it-IT" sz="1050" dirty="0">
                <a:solidFill>
                  <a:schemeClr val="tx1">
                    <a:lumMod val="65000"/>
                    <a:lumOff val="35000"/>
                  </a:schemeClr>
                </a:solidFill>
                <a:latin typeface="Century Gothic" panose="020B0502020202020204" pitchFamily="34" charset="0"/>
              </a:rPr>
              <a:t>Public use</a:t>
            </a:r>
          </a:p>
        </p:txBody>
      </p:sp>
      <p:sp>
        <p:nvSpPr>
          <p:cNvPr id="14" name="Segnaposto testo 1">
            <a:extLst>
              <a:ext uri="{FF2B5EF4-FFF2-40B4-BE49-F238E27FC236}">
                <a16:creationId xmlns:a16="http://schemas.microsoft.com/office/drawing/2014/main" id="{2F53DE65-04F7-4BD0-BF6D-A6AA62DE84A9}"/>
              </a:ext>
            </a:extLst>
          </p:cNvPr>
          <p:cNvSpPr txBox="1">
            <a:spLocks/>
          </p:cNvSpPr>
          <p:nvPr/>
        </p:nvSpPr>
        <p:spPr>
          <a:xfrm rot="16200000">
            <a:off x="-2254522" y="3875936"/>
            <a:ext cx="5100068" cy="59101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baseline="0">
                <a:solidFill>
                  <a:schemeClr val="bg1">
                    <a:alpha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Sogin </a:t>
            </a:r>
            <a:r>
              <a:rPr lang="it-IT" dirty="0" err="1"/>
              <a:t>circular</a:t>
            </a:r>
            <a:r>
              <a:rPr lang="it-IT" dirty="0"/>
              <a:t> economy </a:t>
            </a:r>
            <a:r>
              <a:rPr lang="it-IT" dirty="0" err="1"/>
              <a:t>strategy</a:t>
            </a:r>
            <a:endParaRPr lang="it-IT" dirty="0"/>
          </a:p>
        </p:txBody>
      </p:sp>
    </p:spTree>
    <p:extLst>
      <p:ext uri="{BB962C8B-B14F-4D97-AF65-F5344CB8AC3E}">
        <p14:creationId xmlns:p14="http://schemas.microsoft.com/office/powerpoint/2010/main" val="203533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35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E9895-7859-46F6-A6BC-CA24EA03DA05}" type="slidenum">
              <a:rPr kumimoji="0" lang="it-IT" sz="12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n-ea"/>
              <a:cs typeface="+mn-cs"/>
            </a:endParaRPr>
          </a:p>
        </p:txBody>
      </p:sp>
      <p:sp>
        <p:nvSpPr>
          <p:cNvPr id="3" name="Titolo 2"/>
          <p:cNvSpPr>
            <a:spLocks noGrp="1"/>
          </p:cNvSpPr>
          <p:nvPr>
            <p:ph type="title"/>
          </p:nvPr>
        </p:nvSpPr>
        <p:spPr/>
        <p:txBody>
          <a:bodyPr/>
          <a:lstStyle/>
          <a:p>
            <a:r>
              <a:rPr lang="it-IT">
                <a:latin typeface="Century Gothic"/>
              </a:rPr>
              <a:t>SOGIN GROUP</a:t>
            </a:r>
            <a:endParaRPr lang="it-IT"/>
          </a:p>
        </p:txBody>
      </p:sp>
      <p:sp>
        <p:nvSpPr>
          <p:cNvPr id="2" name="CasellaDiTesto 1"/>
          <p:cNvSpPr txBox="1"/>
          <p:nvPr/>
        </p:nvSpPr>
        <p:spPr>
          <a:xfrm>
            <a:off x="1020726" y="1621408"/>
            <a:ext cx="5675633" cy="393954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Century Gothic"/>
                <a:ea typeface="+mn-ea"/>
                <a:cs typeface="Calibri"/>
              </a:rPr>
              <a:t>Sogin </a:t>
            </a:r>
            <a:r>
              <a:rPr kumimoji="0" lang="it-IT" b="0" i="0" u="none" strike="noStrike" kern="1200" cap="none" spc="0" normalizeH="0" baseline="0" noProof="0" dirty="0" err="1">
                <a:ln>
                  <a:noFill/>
                </a:ln>
                <a:solidFill>
                  <a:prstClr val="black"/>
                </a:solidFill>
                <a:effectLst/>
                <a:uLnTx/>
                <a:uFillTx/>
                <a:latin typeface="Century Gothic"/>
                <a:ea typeface="+mn-ea"/>
                <a:cs typeface="Calibri"/>
              </a:rPr>
              <a:t>is</a:t>
            </a:r>
            <a:r>
              <a:rPr kumimoji="0" lang="it-IT" b="0" i="0" u="none" strike="noStrike" kern="1200" cap="none" spc="0" normalizeH="0" baseline="0" noProof="0" dirty="0">
                <a:ln>
                  <a:noFill/>
                </a:ln>
                <a:solidFill>
                  <a:prstClr val="black"/>
                </a:solidFill>
                <a:effectLst/>
                <a:uLnTx/>
                <a:uFillTx/>
                <a:latin typeface="Century Gothic"/>
                <a:ea typeface="+mn-ea"/>
                <a:cs typeface="Calibri"/>
              </a:rPr>
              <a:t> the State-</a:t>
            </a:r>
            <a:r>
              <a:rPr kumimoji="0" lang="it-IT" b="0" i="0" u="none" strike="noStrike" kern="1200" cap="none" spc="0" normalizeH="0" baseline="0" noProof="0" dirty="0" err="1">
                <a:ln>
                  <a:noFill/>
                </a:ln>
                <a:solidFill>
                  <a:prstClr val="black"/>
                </a:solidFill>
                <a:effectLst/>
                <a:uLnTx/>
                <a:uFillTx/>
                <a:latin typeface="Century Gothic"/>
                <a:ea typeface="+mn-ea"/>
                <a:cs typeface="Calibri"/>
              </a:rPr>
              <a:t>owned</a:t>
            </a:r>
            <a:r>
              <a:rPr kumimoji="0" lang="it-IT" b="0" i="0" u="none" strike="noStrike" kern="1200" cap="none" spc="0" normalizeH="0" baseline="0" noProof="0" dirty="0">
                <a:ln>
                  <a:noFill/>
                </a:ln>
                <a:solidFill>
                  <a:prstClr val="black"/>
                </a:solidFill>
                <a:effectLst/>
                <a:uLnTx/>
                <a:uFillTx/>
                <a:latin typeface="Century Gothic"/>
                <a:ea typeface="+mn-ea"/>
                <a:cs typeface="Calibri"/>
              </a:rPr>
              <a:t> company </a:t>
            </a:r>
            <a:r>
              <a:rPr kumimoji="0" lang="it-IT" b="0" i="0" u="none" strike="noStrike" kern="1200" cap="none" spc="0" normalizeH="0" baseline="0" noProof="0" dirty="0" err="1">
                <a:ln>
                  <a:noFill/>
                </a:ln>
                <a:solidFill>
                  <a:prstClr val="black"/>
                </a:solidFill>
                <a:effectLst/>
                <a:uLnTx/>
                <a:uFillTx/>
                <a:latin typeface="Century Gothic"/>
                <a:ea typeface="+mn-ea"/>
                <a:cs typeface="Calibri"/>
              </a:rPr>
              <a:t>responsible</a:t>
            </a:r>
            <a:r>
              <a:rPr kumimoji="0" lang="it-IT" b="0" i="0" u="none" strike="noStrike" kern="1200" cap="none" spc="0" normalizeH="0" baseline="0" noProof="0" dirty="0">
                <a:ln>
                  <a:noFill/>
                </a:ln>
                <a:solidFill>
                  <a:prstClr val="black"/>
                </a:solidFill>
                <a:effectLst/>
                <a:uLnTx/>
                <a:uFillTx/>
                <a:latin typeface="Century Gothic"/>
                <a:ea typeface="+mn-ea"/>
                <a:cs typeface="Calibri"/>
              </a:rPr>
              <a:t> for the </a:t>
            </a:r>
            <a:r>
              <a:rPr kumimoji="0" lang="it-IT" b="1" i="0" u="none" strike="noStrike" kern="1200" cap="none" spc="0" normalizeH="0" baseline="0" noProof="0" dirty="0">
                <a:ln>
                  <a:noFill/>
                </a:ln>
                <a:solidFill>
                  <a:srgbClr val="70AD47"/>
                </a:solidFill>
                <a:effectLst/>
                <a:uLnTx/>
                <a:uFillTx/>
                <a:latin typeface="Century Gothic"/>
                <a:ea typeface="+mn-ea"/>
                <a:cs typeface="Calibri"/>
              </a:rPr>
              <a:t>decommissioning</a:t>
            </a:r>
            <a:r>
              <a:rPr kumimoji="0" lang="it-IT" b="1" i="0" u="none" strike="noStrike" kern="1200" cap="none" spc="0" normalizeH="0" baseline="0" noProof="0" dirty="0">
                <a:ln>
                  <a:noFill/>
                </a:ln>
                <a:solidFill>
                  <a:prstClr val="black"/>
                </a:solidFill>
                <a:effectLst/>
                <a:uLnTx/>
                <a:uFillTx/>
                <a:latin typeface="Century Gothic"/>
                <a:ea typeface="+mn-ea"/>
                <a:cs typeface="Calibri"/>
              </a:rPr>
              <a:t> </a:t>
            </a:r>
            <a:r>
              <a:rPr kumimoji="0" lang="it-IT" b="0" i="0" u="none" strike="noStrike" kern="1200" cap="none" spc="0" normalizeH="0" baseline="0" noProof="0" dirty="0">
                <a:ln>
                  <a:noFill/>
                </a:ln>
                <a:solidFill>
                  <a:prstClr val="black"/>
                </a:solidFill>
                <a:effectLst/>
                <a:uLnTx/>
                <a:uFillTx/>
                <a:latin typeface="Century Gothic"/>
                <a:ea typeface="+mn-ea"/>
                <a:cs typeface="Calibri"/>
              </a:rPr>
              <a:t>of </a:t>
            </a:r>
            <a:r>
              <a:rPr kumimoji="0" lang="it-IT" b="0" i="0" u="none" strike="noStrike" kern="1200" cap="none" spc="0" normalizeH="0" baseline="0" noProof="0" dirty="0" err="1">
                <a:ln>
                  <a:noFill/>
                </a:ln>
                <a:solidFill>
                  <a:prstClr val="black"/>
                </a:solidFill>
                <a:effectLst/>
                <a:uLnTx/>
                <a:uFillTx/>
                <a:latin typeface="Century Gothic"/>
                <a:ea typeface="+mn-ea"/>
                <a:cs typeface="Calibri"/>
              </a:rPr>
              <a:t>Italian</a:t>
            </a:r>
            <a:r>
              <a:rPr kumimoji="0" lang="it-IT" b="0" i="0" u="none" strike="noStrike" kern="1200" cap="none" spc="0" normalizeH="0" baseline="0" noProof="0" dirty="0">
                <a:ln>
                  <a:noFill/>
                </a:ln>
                <a:solidFill>
                  <a:prstClr val="black"/>
                </a:solidFill>
                <a:effectLst/>
                <a:uLnTx/>
                <a:uFillTx/>
                <a:latin typeface="Century Gothic"/>
                <a:ea typeface="+mn-ea"/>
                <a:cs typeface="Calibri"/>
              </a:rPr>
              <a:t> </a:t>
            </a:r>
            <a:r>
              <a:rPr kumimoji="0" lang="it-IT" b="0" i="0" u="none" strike="noStrike" kern="1200" cap="none" spc="0" normalizeH="0" baseline="0" noProof="0" dirty="0" err="1">
                <a:ln>
                  <a:noFill/>
                </a:ln>
                <a:solidFill>
                  <a:prstClr val="black"/>
                </a:solidFill>
                <a:effectLst/>
                <a:uLnTx/>
                <a:uFillTx/>
                <a:latin typeface="Century Gothic"/>
                <a:ea typeface="+mn-ea"/>
                <a:cs typeface="Calibri"/>
              </a:rPr>
              <a:t>nuclear</a:t>
            </a:r>
            <a:r>
              <a:rPr kumimoji="0" lang="it-IT" b="0" i="0" u="none" strike="noStrike" kern="1200" cap="none" spc="0" normalizeH="0" baseline="0" noProof="0" dirty="0">
                <a:ln>
                  <a:noFill/>
                </a:ln>
                <a:solidFill>
                  <a:prstClr val="black"/>
                </a:solidFill>
                <a:effectLst/>
                <a:uLnTx/>
                <a:uFillTx/>
                <a:latin typeface="Century Gothic"/>
                <a:ea typeface="+mn-ea"/>
                <a:cs typeface="Calibri"/>
              </a:rPr>
              <a:t> plants and for the </a:t>
            </a:r>
            <a:r>
              <a:rPr kumimoji="0" lang="it-IT" b="1" i="0" u="none" strike="noStrike" kern="1200" cap="none" spc="0" normalizeH="0" baseline="0" noProof="0" dirty="0">
                <a:ln>
                  <a:noFill/>
                </a:ln>
                <a:solidFill>
                  <a:srgbClr val="70AD47"/>
                </a:solidFill>
                <a:effectLst/>
                <a:uLnTx/>
                <a:uFillTx/>
                <a:latin typeface="Century Gothic"/>
                <a:ea typeface="+mn-ea"/>
                <a:cs typeface="Calibri"/>
              </a:rPr>
              <a:t>management </a:t>
            </a:r>
            <a:r>
              <a:rPr kumimoji="0" lang="it-IT" b="0" i="0" u="none" strike="noStrike" kern="1200" cap="none" spc="0" normalizeH="0" baseline="0" noProof="0" dirty="0">
                <a:ln>
                  <a:noFill/>
                </a:ln>
                <a:solidFill>
                  <a:prstClr val="black"/>
                </a:solidFill>
                <a:effectLst/>
                <a:uLnTx/>
                <a:uFillTx/>
                <a:latin typeface="Century Gothic"/>
                <a:ea typeface="+mn-ea"/>
                <a:cs typeface="Calibri"/>
              </a:rPr>
              <a:t>of</a:t>
            </a:r>
            <a:r>
              <a:rPr kumimoji="0" lang="it-IT" b="1" i="0" u="none" strike="noStrike" kern="1200" cap="none" spc="0" normalizeH="0" baseline="0" noProof="0" dirty="0">
                <a:ln>
                  <a:noFill/>
                </a:ln>
                <a:solidFill>
                  <a:srgbClr val="70AD47"/>
                </a:solidFill>
                <a:effectLst/>
                <a:uLnTx/>
                <a:uFillTx/>
                <a:latin typeface="Century Gothic"/>
                <a:ea typeface="+mn-ea"/>
                <a:cs typeface="Calibri"/>
              </a:rPr>
              <a:t> </a:t>
            </a:r>
            <a:r>
              <a:rPr kumimoji="0" lang="it-IT" b="1" i="0" u="none" strike="noStrike" kern="1200" cap="none" spc="0" normalizeH="0" baseline="0" noProof="0" dirty="0" err="1">
                <a:ln>
                  <a:noFill/>
                </a:ln>
                <a:solidFill>
                  <a:srgbClr val="70AD47"/>
                </a:solidFill>
                <a:effectLst/>
                <a:uLnTx/>
                <a:uFillTx/>
                <a:latin typeface="Century Gothic"/>
                <a:ea typeface="+mn-ea"/>
                <a:cs typeface="Calibri"/>
              </a:rPr>
              <a:t>radioactive</a:t>
            </a:r>
            <a:r>
              <a:rPr kumimoji="0" lang="it-IT" b="1" i="0" u="none" strike="noStrike" kern="1200" cap="none" spc="0" normalizeH="0" baseline="0" noProof="0" dirty="0">
                <a:ln>
                  <a:noFill/>
                </a:ln>
                <a:solidFill>
                  <a:srgbClr val="70AD47"/>
                </a:solidFill>
                <a:effectLst/>
                <a:uLnTx/>
                <a:uFillTx/>
                <a:latin typeface="Century Gothic"/>
                <a:ea typeface="+mn-ea"/>
                <a:cs typeface="Calibri"/>
              </a:rPr>
              <a:t> </a:t>
            </a:r>
            <a:r>
              <a:rPr kumimoji="0" lang="it-IT" b="1" i="0" u="none" strike="noStrike" kern="1200" cap="none" spc="0" normalizeH="0" baseline="0" noProof="0" dirty="0" err="1">
                <a:ln>
                  <a:noFill/>
                </a:ln>
                <a:solidFill>
                  <a:srgbClr val="70AD47"/>
                </a:solidFill>
                <a:effectLst/>
                <a:uLnTx/>
                <a:uFillTx/>
                <a:latin typeface="Century Gothic"/>
                <a:ea typeface="+mn-ea"/>
                <a:cs typeface="Calibri"/>
              </a:rPr>
              <a:t>waste</a:t>
            </a:r>
            <a:r>
              <a:rPr kumimoji="0" lang="it-IT" b="1" i="0" u="none" strike="noStrike" kern="1200" cap="none" spc="0" normalizeH="0" baseline="0" noProof="0" dirty="0">
                <a:ln>
                  <a:noFill/>
                </a:ln>
                <a:solidFill>
                  <a:srgbClr val="70AD47"/>
                </a:solidFill>
                <a:effectLst/>
                <a:uLnTx/>
                <a:uFillTx/>
                <a:latin typeface="Century Gothic"/>
                <a:ea typeface="+mn-ea"/>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entury Gothic"/>
                <a:ea typeface="+mn-ea"/>
                <a:cs typeface="Calibri"/>
              </a:rPr>
              <a:t>Sogin is also in charge of the siting, designing, building and operating of the </a:t>
            </a:r>
            <a:r>
              <a:rPr kumimoji="0" lang="en-US" b="1" i="0" u="none" strike="noStrike" kern="1200" cap="none" spc="0" normalizeH="0" baseline="0" noProof="0" dirty="0">
                <a:ln>
                  <a:noFill/>
                </a:ln>
                <a:solidFill>
                  <a:srgbClr val="70AD47"/>
                </a:solidFill>
                <a:effectLst/>
                <a:uLnTx/>
                <a:uFillTx/>
                <a:latin typeface="Century Gothic"/>
                <a:ea typeface="+mn-ea"/>
                <a:cs typeface="Calibri"/>
              </a:rPr>
              <a:t>National Repository,</a:t>
            </a:r>
            <a:r>
              <a:rPr kumimoji="0" lang="en-US" b="0" i="0" u="none" strike="noStrike" kern="1200" cap="none" spc="0" normalizeH="0" baseline="0" noProof="0" dirty="0">
                <a:ln>
                  <a:noFill/>
                </a:ln>
                <a:solidFill>
                  <a:prstClr val="black"/>
                </a:solidFill>
                <a:effectLst/>
                <a:uLnTx/>
                <a:uFillTx/>
                <a:latin typeface="Century Gothic"/>
                <a:ea typeface="+mn-ea"/>
                <a:cs typeface="Calibri"/>
              </a:rPr>
              <a:t> an environmental surface facility for the </a:t>
            </a:r>
            <a:r>
              <a:rPr lang="en-US" dirty="0">
                <a:solidFill>
                  <a:schemeClr val="tx1">
                    <a:lumMod val="85000"/>
                    <a:lumOff val="15000"/>
                  </a:schemeClr>
                </a:solidFill>
                <a:latin typeface="Century Gothic" panose="020B0502020202020204" pitchFamily="34" charset="0"/>
              </a:rPr>
              <a:t>safe long-term storage and disposal of all </a:t>
            </a:r>
            <a:r>
              <a:rPr lang="en-US" dirty="0" err="1">
                <a:solidFill>
                  <a:schemeClr val="tx1">
                    <a:lumMod val="85000"/>
                    <a:lumOff val="15000"/>
                  </a:schemeClr>
                </a:solidFill>
                <a:latin typeface="Century Gothic" panose="020B0502020202020204" pitchFamily="34" charset="0"/>
              </a:rPr>
              <a:t>italian</a:t>
            </a:r>
            <a:r>
              <a:rPr lang="en-US" dirty="0">
                <a:solidFill>
                  <a:schemeClr val="tx1">
                    <a:lumMod val="85000"/>
                    <a:lumOff val="15000"/>
                  </a:schemeClr>
                </a:solidFill>
                <a:latin typeface="Century Gothic" panose="020B0502020202020204" pitchFamily="34" charset="0"/>
              </a:rPr>
              <a:t> radioactive waste.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entury Gothic"/>
                <a:ea typeface="+mn-ea"/>
                <a:cs typeface="Calibri"/>
              </a:rPr>
              <a:t>On the same site of the National Repository, a </a:t>
            </a:r>
            <a:r>
              <a:rPr kumimoji="0" lang="en-US" b="1" i="0" u="none" strike="noStrike" kern="1200" cap="none" spc="0" normalizeH="0" baseline="0" noProof="0" dirty="0">
                <a:ln>
                  <a:noFill/>
                </a:ln>
                <a:solidFill>
                  <a:srgbClr val="70AD47"/>
                </a:solidFill>
                <a:effectLst/>
                <a:uLnTx/>
                <a:uFillTx/>
                <a:latin typeface="Century Gothic"/>
                <a:ea typeface="+mn-ea"/>
                <a:cs typeface="Calibri"/>
              </a:rPr>
              <a:t>Technology Park</a:t>
            </a:r>
            <a:r>
              <a:rPr kumimoji="0" lang="en-US" b="0" i="0" u="none" strike="noStrike" kern="1200" cap="none" spc="0" normalizeH="0" baseline="0" noProof="0" dirty="0">
                <a:ln>
                  <a:noFill/>
                </a:ln>
                <a:solidFill>
                  <a:prstClr val="black"/>
                </a:solidFill>
                <a:effectLst/>
                <a:uLnTx/>
                <a:uFillTx/>
                <a:latin typeface="Century Gothic"/>
                <a:ea typeface="+mn-ea"/>
                <a:cs typeface="Calibri"/>
              </a:rPr>
              <a:t> will be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Century Gothic"/>
              <a:cs typeface="Calibri"/>
            </a:endParaRPr>
          </a:p>
        </p:txBody>
      </p:sp>
      <p:pic>
        <p:nvPicPr>
          <p:cNvPr id="7" name="Immagine 7">
            <a:extLst>
              <a:ext uri="{FF2B5EF4-FFF2-40B4-BE49-F238E27FC236}">
                <a16:creationId xmlns:a16="http://schemas.microsoft.com/office/drawing/2014/main" id="{F37EF17B-3A98-4382-89CB-CFEB2E053D91}"/>
              </a:ext>
            </a:extLst>
          </p:cNvPr>
          <p:cNvPicPr>
            <a:picLocks noChangeAspect="1"/>
          </p:cNvPicPr>
          <p:nvPr/>
        </p:nvPicPr>
        <p:blipFill>
          <a:blip r:embed="rId3"/>
          <a:stretch>
            <a:fillRect/>
          </a:stretch>
        </p:blipFill>
        <p:spPr>
          <a:xfrm>
            <a:off x="7000374" y="1518851"/>
            <a:ext cx="4357436" cy="4201298"/>
          </a:xfrm>
          <a:prstGeom prst="rect">
            <a:avLst/>
          </a:prstGeom>
        </p:spPr>
      </p:pic>
      <p:sp>
        <p:nvSpPr>
          <p:cNvPr id="13" name="CasellaDiTesto 12">
            <a:extLst>
              <a:ext uri="{FF2B5EF4-FFF2-40B4-BE49-F238E27FC236}">
                <a16:creationId xmlns:a16="http://schemas.microsoft.com/office/drawing/2014/main" id="{CA4AF022-02EF-41C5-942D-2CEBF47E602D}"/>
              </a:ext>
            </a:extLst>
          </p:cNvPr>
          <p:cNvSpPr txBox="1"/>
          <p:nvPr/>
        </p:nvSpPr>
        <p:spPr>
          <a:xfrm>
            <a:off x="1981199" y="6356351"/>
            <a:ext cx="838691" cy="253916"/>
          </a:xfrm>
          <a:prstGeom prst="rect">
            <a:avLst/>
          </a:prstGeom>
          <a:noFill/>
        </p:spPr>
        <p:txBody>
          <a:bodyPr wrap="none" rtlCol="0">
            <a:spAutoFit/>
          </a:bodyPr>
          <a:lstStyle/>
          <a:p>
            <a:r>
              <a:rPr lang="it-IT" sz="1050" dirty="0">
                <a:solidFill>
                  <a:schemeClr val="tx1">
                    <a:lumMod val="65000"/>
                    <a:lumOff val="35000"/>
                  </a:schemeClr>
                </a:solidFill>
                <a:latin typeface="Century Gothic" panose="020B0502020202020204" pitchFamily="34" charset="0"/>
              </a:rPr>
              <a:t>Public use</a:t>
            </a:r>
          </a:p>
        </p:txBody>
      </p:sp>
      <p:sp>
        <p:nvSpPr>
          <p:cNvPr id="8" name="Segnaposto testo 1">
            <a:extLst>
              <a:ext uri="{FF2B5EF4-FFF2-40B4-BE49-F238E27FC236}">
                <a16:creationId xmlns:a16="http://schemas.microsoft.com/office/drawing/2014/main" id="{C166C460-1A43-4542-A4C7-EBA5C69E7289}"/>
              </a:ext>
            </a:extLst>
          </p:cNvPr>
          <p:cNvSpPr txBox="1">
            <a:spLocks/>
          </p:cNvSpPr>
          <p:nvPr/>
        </p:nvSpPr>
        <p:spPr>
          <a:xfrm rot="16200000">
            <a:off x="-2254522" y="3875934"/>
            <a:ext cx="5100068" cy="59101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baseline="0">
                <a:solidFill>
                  <a:schemeClr val="bg1">
                    <a:alpha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Sogin Group</a:t>
            </a:r>
            <a:endParaRPr lang="it-IT" dirty="0"/>
          </a:p>
        </p:txBody>
      </p:sp>
    </p:spTree>
    <p:extLst>
      <p:ext uri="{BB962C8B-B14F-4D97-AF65-F5344CB8AC3E}">
        <p14:creationId xmlns:p14="http://schemas.microsoft.com/office/powerpoint/2010/main" val="92169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3"/>
          <p:cNvSpPr>
            <a:spLocks noGrp="1"/>
          </p:cNvSpPr>
          <p:nvPr>
            <p:ph type="title"/>
          </p:nvPr>
        </p:nvSpPr>
        <p:spPr>
          <a:xfrm>
            <a:off x="1020726" y="365126"/>
            <a:ext cx="9613407" cy="1039604"/>
          </a:xfrm>
        </p:spPr>
        <p:txBody>
          <a:bodyPr anchor="t"/>
          <a:lstStyle/>
          <a:p>
            <a:r>
              <a:rPr lang="it-IT">
                <a:latin typeface="Century Gothic"/>
              </a:rPr>
              <a:t>WHERE SOGIN GROUP IS IN ITALY</a:t>
            </a:r>
            <a:endParaRPr lang="it-IT"/>
          </a:p>
        </p:txBody>
      </p:sp>
      <p:pic>
        <p:nvPicPr>
          <p:cNvPr id="11" name="Immagin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5669658" y="1621408"/>
            <a:ext cx="5830792" cy="4251893"/>
          </a:xfrm>
          <a:prstGeom prst="rect">
            <a:avLst/>
          </a:prstGeom>
          <a:noFill/>
          <a:ln>
            <a:noFill/>
          </a:ln>
        </p:spPr>
      </p:pic>
      <p:sp>
        <p:nvSpPr>
          <p:cNvPr id="2" name="Rettangolo 1"/>
          <p:cNvSpPr/>
          <p:nvPr/>
        </p:nvSpPr>
        <p:spPr>
          <a:xfrm>
            <a:off x="1020726" y="1628847"/>
            <a:ext cx="4250521" cy="4308872"/>
          </a:xfrm>
          <a:prstGeom prst="rect">
            <a:avLst/>
          </a:prstGeom>
        </p:spPr>
        <p:txBody>
          <a:bodyPr wrap="square">
            <a:spAutoFit/>
          </a:bodyPr>
          <a:lstStyle/>
          <a:p>
            <a:pPr>
              <a:buClr>
                <a:schemeClr val="tx1">
                  <a:lumMod val="85000"/>
                  <a:lumOff val="15000"/>
                </a:schemeClr>
              </a:buClr>
              <a:buSzPct val="100000"/>
            </a:pPr>
            <a:r>
              <a:rPr lang="en-US" sz="2400" dirty="0">
                <a:solidFill>
                  <a:srgbClr val="60B146"/>
                </a:solidFill>
                <a:latin typeface="Century Gothic"/>
                <a:cs typeface="Century Gothic"/>
              </a:rPr>
              <a:t>4</a:t>
            </a:r>
            <a:r>
              <a:rPr lang="it-IT" sz="1600" dirty="0">
                <a:solidFill>
                  <a:schemeClr val="tx1">
                    <a:lumMod val="85000"/>
                    <a:lumOff val="15000"/>
                  </a:schemeClr>
                </a:solidFill>
                <a:latin typeface="Century Gothic" panose="020B0502020202020204" pitchFamily="34" charset="0"/>
              </a:rPr>
              <a:t> </a:t>
            </a:r>
            <a:r>
              <a:rPr lang="it-IT" sz="1600" dirty="0" err="1">
                <a:solidFill>
                  <a:schemeClr val="tx1">
                    <a:lumMod val="85000"/>
                    <a:lumOff val="15000"/>
                  </a:schemeClr>
                </a:solidFill>
                <a:latin typeface="Century Gothic" panose="020B0502020202020204" pitchFamily="34" charset="0"/>
              </a:rPr>
              <a:t>Nuclear</a:t>
            </a:r>
            <a:r>
              <a:rPr lang="it-IT" sz="1600" dirty="0">
                <a:solidFill>
                  <a:schemeClr val="tx1">
                    <a:lumMod val="85000"/>
                    <a:lumOff val="15000"/>
                  </a:schemeClr>
                </a:solidFill>
                <a:latin typeface="Century Gothic" panose="020B0502020202020204" pitchFamily="34" charset="0"/>
              </a:rPr>
              <a:t> power plants, with 3 </a:t>
            </a:r>
            <a:r>
              <a:rPr lang="it-IT" sz="1600" dirty="0" err="1">
                <a:solidFill>
                  <a:schemeClr val="tx1">
                    <a:lumMod val="85000"/>
                    <a:lumOff val="15000"/>
                  </a:schemeClr>
                </a:solidFill>
                <a:latin typeface="Century Gothic" panose="020B0502020202020204" pitchFamily="34" charset="0"/>
              </a:rPr>
              <a:t>different</a:t>
            </a:r>
            <a:r>
              <a:rPr lang="it-IT" sz="1600" dirty="0">
                <a:solidFill>
                  <a:schemeClr val="tx1">
                    <a:lumMod val="85000"/>
                    <a:lumOff val="15000"/>
                  </a:schemeClr>
                </a:solidFill>
                <a:latin typeface="Century Gothic" panose="020B0502020202020204" pitchFamily="34" charset="0"/>
              </a:rPr>
              <a:t> </a:t>
            </a:r>
            <a:r>
              <a:rPr lang="it-IT" sz="1600" dirty="0" err="1">
                <a:solidFill>
                  <a:schemeClr val="tx1">
                    <a:lumMod val="85000"/>
                    <a:lumOff val="15000"/>
                  </a:schemeClr>
                </a:solidFill>
                <a:latin typeface="Century Gothic" panose="020B0502020202020204" pitchFamily="34" charset="0"/>
              </a:rPr>
              <a:t>types</a:t>
            </a:r>
            <a:r>
              <a:rPr lang="it-IT" sz="1600" dirty="0">
                <a:solidFill>
                  <a:schemeClr val="tx1">
                    <a:lumMod val="85000"/>
                    <a:lumOff val="15000"/>
                  </a:schemeClr>
                </a:solidFill>
                <a:latin typeface="Century Gothic" panose="020B0502020202020204" pitchFamily="34" charset="0"/>
              </a:rPr>
              <a:t> of </a:t>
            </a:r>
            <a:r>
              <a:rPr lang="it-IT" sz="1600" dirty="0" err="1">
                <a:solidFill>
                  <a:schemeClr val="tx1">
                    <a:lumMod val="85000"/>
                    <a:lumOff val="15000"/>
                  </a:schemeClr>
                </a:solidFill>
                <a:latin typeface="Century Gothic" panose="020B0502020202020204" pitchFamily="34" charset="0"/>
              </a:rPr>
              <a:t>reactor</a:t>
            </a:r>
            <a:r>
              <a:rPr lang="it-IT" sz="1600" dirty="0">
                <a:solidFill>
                  <a:schemeClr val="tx1">
                    <a:lumMod val="85000"/>
                    <a:lumOff val="15000"/>
                  </a:schemeClr>
                </a:solidFill>
                <a:latin typeface="Century Gothic" panose="020B0502020202020204" pitchFamily="34" charset="0"/>
              </a:rPr>
              <a:t> </a:t>
            </a:r>
            <a:r>
              <a:rPr lang="en-US" sz="1600" dirty="0">
                <a:solidFill>
                  <a:schemeClr val="tx1">
                    <a:lumMod val="75000"/>
                    <a:lumOff val="25000"/>
                  </a:schemeClr>
                </a:solidFill>
                <a:latin typeface="Century Gothic"/>
                <a:cs typeface="Century Gothic"/>
              </a:rPr>
              <a:t>(GGR – Latina; BWR – </a:t>
            </a:r>
            <a:r>
              <a:rPr lang="en-US" sz="1600" dirty="0" err="1">
                <a:solidFill>
                  <a:schemeClr val="tx1">
                    <a:lumMod val="75000"/>
                    <a:lumOff val="25000"/>
                  </a:schemeClr>
                </a:solidFill>
                <a:latin typeface="Century Gothic"/>
                <a:cs typeface="Century Gothic"/>
              </a:rPr>
              <a:t>Garigliano</a:t>
            </a:r>
            <a:r>
              <a:rPr lang="en-US" sz="1600" dirty="0">
                <a:solidFill>
                  <a:schemeClr val="tx1">
                    <a:lumMod val="75000"/>
                    <a:lumOff val="25000"/>
                  </a:schemeClr>
                </a:solidFill>
                <a:latin typeface="Century Gothic"/>
                <a:cs typeface="Century Gothic"/>
              </a:rPr>
              <a:t>, </a:t>
            </a:r>
            <a:r>
              <a:rPr lang="en-US" sz="1600" dirty="0" err="1">
                <a:solidFill>
                  <a:schemeClr val="tx1">
                    <a:lumMod val="75000"/>
                    <a:lumOff val="25000"/>
                  </a:schemeClr>
                </a:solidFill>
                <a:latin typeface="Century Gothic"/>
                <a:cs typeface="Century Gothic"/>
              </a:rPr>
              <a:t>Caorso</a:t>
            </a:r>
            <a:r>
              <a:rPr lang="en-US" sz="1600" dirty="0">
                <a:solidFill>
                  <a:schemeClr val="tx1">
                    <a:lumMod val="75000"/>
                    <a:lumOff val="25000"/>
                  </a:schemeClr>
                </a:solidFill>
                <a:latin typeface="Century Gothic"/>
                <a:cs typeface="Century Gothic"/>
              </a:rPr>
              <a:t>; PWR – </a:t>
            </a:r>
            <a:r>
              <a:rPr lang="en-US" sz="1600" dirty="0" err="1">
                <a:solidFill>
                  <a:schemeClr val="tx1">
                    <a:lumMod val="75000"/>
                    <a:lumOff val="25000"/>
                  </a:schemeClr>
                </a:solidFill>
                <a:latin typeface="Century Gothic"/>
                <a:cs typeface="Century Gothic"/>
              </a:rPr>
              <a:t>Trino</a:t>
            </a:r>
            <a:r>
              <a:rPr lang="en-US" sz="1600" dirty="0">
                <a:solidFill>
                  <a:schemeClr val="tx1">
                    <a:lumMod val="75000"/>
                    <a:lumOff val="25000"/>
                  </a:schemeClr>
                </a:solidFill>
                <a:latin typeface="Century Gothic"/>
                <a:cs typeface="Century Gothic"/>
              </a:rPr>
              <a:t>)</a:t>
            </a:r>
            <a:endParaRPr lang="it-IT" sz="1600" dirty="0">
              <a:solidFill>
                <a:schemeClr val="tx1">
                  <a:lumMod val="85000"/>
                  <a:lumOff val="15000"/>
                </a:schemeClr>
              </a:solidFill>
              <a:latin typeface="Century Gothic" panose="020B0502020202020204" pitchFamily="34" charset="0"/>
            </a:endParaRPr>
          </a:p>
          <a:p>
            <a:pPr>
              <a:buClr>
                <a:schemeClr val="tx1">
                  <a:lumMod val="85000"/>
                  <a:lumOff val="15000"/>
                </a:schemeClr>
              </a:buClr>
              <a:buSzPct val="100000"/>
            </a:pPr>
            <a:endParaRPr lang="it-IT" dirty="0">
              <a:solidFill>
                <a:schemeClr val="tx1">
                  <a:lumMod val="85000"/>
                  <a:lumOff val="15000"/>
                </a:schemeClr>
              </a:solidFill>
              <a:latin typeface="Century Gothic" panose="020B0502020202020204" pitchFamily="34" charset="0"/>
            </a:endParaRPr>
          </a:p>
          <a:p>
            <a:pPr>
              <a:buClr>
                <a:schemeClr val="tx1">
                  <a:lumMod val="85000"/>
                  <a:lumOff val="15000"/>
                </a:schemeClr>
              </a:buClr>
              <a:buSzPct val="100000"/>
            </a:pPr>
            <a:r>
              <a:rPr lang="it-IT" sz="2400" dirty="0">
                <a:solidFill>
                  <a:srgbClr val="767677"/>
                </a:solidFill>
                <a:latin typeface="Century Gothic"/>
                <a:cs typeface="Century Gothic"/>
              </a:rPr>
              <a:t>5</a:t>
            </a:r>
            <a:r>
              <a:rPr lang="it-IT" sz="1600" dirty="0">
                <a:solidFill>
                  <a:schemeClr val="tx1">
                    <a:lumMod val="85000"/>
                    <a:lumOff val="15000"/>
                  </a:schemeClr>
                </a:solidFill>
                <a:latin typeface="Century Gothic" panose="020B0502020202020204" pitchFamily="34" charset="0"/>
              </a:rPr>
              <a:t>  </a:t>
            </a:r>
            <a:r>
              <a:rPr lang="it-IT" sz="1600" dirty="0" err="1">
                <a:solidFill>
                  <a:schemeClr val="tx1">
                    <a:lumMod val="85000"/>
                    <a:lumOff val="15000"/>
                  </a:schemeClr>
                </a:solidFill>
                <a:latin typeface="Century Gothic" panose="020B0502020202020204" pitchFamily="34" charset="0"/>
              </a:rPr>
              <a:t>Nuclear</a:t>
            </a:r>
            <a:r>
              <a:rPr lang="it-IT" sz="1600" dirty="0">
                <a:solidFill>
                  <a:schemeClr val="tx1">
                    <a:lumMod val="85000"/>
                    <a:lumOff val="15000"/>
                  </a:schemeClr>
                </a:solidFill>
                <a:latin typeface="Century Gothic" panose="020B0502020202020204" pitchFamily="34" charset="0"/>
              </a:rPr>
              <a:t> </a:t>
            </a:r>
            <a:r>
              <a:rPr lang="it-IT" sz="1600" dirty="0" err="1">
                <a:solidFill>
                  <a:schemeClr val="tx1">
                    <a:lumMod val="85000"/>
                    <a:lumOff val="15000"/>
                  </a:schemeClr>
                </a:solidFill>
                <a:latin typeface="Century Gothic" panose="020B0502020202020204" pitchFamily="34" charset="0"/>
              </a:rPr>
              <a:t>fuel</a:t>
            </a:r>
            <a:r>
              <a:rPr lang="it-IT" sz="1600" dirty="0">
                <a:solidFill>
                  <a:schemeClr val="tx1">
                    <a:lumMod val="85000"/>
                    <a:lumOff val="15000"/>
                  </a:schemeClr>
                </a:solidFill>
                <a:latin typeface="Century Gothic" panose="020B0502020202020204" pitchFamily="34" charset="0"/>
              </a:rPr>
              <a:t> </a:t>
            </a:r>
            <a:r>
              <a:rPr lang="it-IT" sz="1600" dirty="0" err="1">
                <a:solidFill>
                  <a:schemeClr val="tx1">
                    <a:lumMod val="85000"/>
                    <a:lumOff val="15000"/>
                  </a:schemeClr>
                </a:solidFill>
                <a:latin typeface="Century Gothic" panose="020B0502020202020204" pitchFamily="34" charset="0"/>
              </a:rPr>
              <a:t>cycle</a:t>
            </a:r>
            <a:r>
              <a:rPr lang="it-IT" sz="1600" dirty="0">
                <a:solidFill>
                  <a:schemeClr val="tx1">
                    <a:lumMod val="85000"/>
                    <a:lumOff val="15000"/>
                  </a:schemeClr>
                </a:solidFill>
                <a:latin typeface="Century Gothic" panose="020B0502020202020204" pitchFamily="34" charset="0"/>
              </a:rPr>
              <a:t> plants</a:t>
            </a:r>
          </a:p>
          <a:p>
            <a:pPr>
              <a:buClr>
                <a:schemeClr val="tx1">
                  <a:lumMod val="85000"/>
                  <a:lumOff val="15000"/>
                </a:schemeClr>
              </a:buClr>
              <a:buSzPct val="100000"/>
            </a:pPr>
            <a:endParaRPr lang="it-IT" sz="1600" dirty="0">
              <a:solidFill>
                <a:schemeClr val="tx1">
                  <a:lumMod val="85000"/>
                  <a:lumOff val="15000"/>
                </a:schemeClr>
              </a:solidFill>
              <a:latin typeface="Century Gothic" panose="020B0502020202020204" pitchFamily="34" charset="0"/>
            </a:endParaRPr>
          </a:p>
          <a:p>
            <a:pPr>
              <a:buClr>
                <a:schemeClr val="tx1">
                  <a:lumMod val="85000"/>
                  <a:lumOff val="15000"/>
                </a:schemeClr>
              </a:buClr>
              <a:buSzPct val="100000"/>
            </a:pPr>
            <a:r>
              <a:rPr lang="it-IT" sz="2400" dirty="0">
                <a:solidFill>
                  <a:srgbClr val="38BFF1"/>
                </a:solidFill>
                <a:latin typeface="Century Gothic"/>
                <a:cs typeface="Century Gothic"/>
              </a:rPr>
              <a:t>1</a:t>
            </a:r>
            <a:r>
              <a:rPr lang="it-IT" sz="2400" dirty="0">
                <a:solidFill>
                  <a:schemeClr val="tx1">
                    <a:lumMod val="75000"/>
                    <a:lumOff val="25000"/>
                  </a:schemeClr>
                </a:solidFill>
                <a:latin typeface="Century Gothic"/>
                <a:cs typeface="Century Gothic"/>
              </a:rPr>
              <a:t> </a:t>
            </a:r>
            <a:r>
              <a:rPr lang="it-IT" sz="1600" dirty="0">
                <a:solidFill>
                  <a:schemeClr val="tx1">
                    <a:lumMod val="85000"/>
                    <a:lumOff val="15000"/>
                  </a:schemeClr>
                </a:solidFill>
                <a:latin typeface="Century Gothic" panose="020B0502020202020204" pitchFamily="34" charset="0"/>
                <a:cs typeface="Century Gothic"/>
              </a:rPr>
              <a:t>R</a:t>
            </a:r>
            <a:r>
              <a:rPr lang="it-IT" sz="1600" dirty="0">
                <a:solidFill>
                  <a:schemeClr val="tx1">
                    <a:lumMod val="85000"/>
                    <a:lumOff val="15000"/>
                  </a:schemeClr>
                </a:solidFill>
                <a:latin typeface="Century Gothic" panose="020B0502020202020204" pitchFamily="34" charset="0"/>
              </a:rPr>
              <a:t>esearch </a:t>
            </a:r>
            <a:r>
              <a:rPr lang="it-IT" sz="1600" dirty="0" err="1">
                <a:solidFill>
                  <a:schemeClr val="tx1">
                    <a:lumMod val="85000"/>
                    <a:lumOff val="15000"/>
                  </a:schemeClr>
                </a:solidFill>
                <a:latin typeface="Century Gothic" panose="020B0502020202020204" pitchFamily="34" charset="0"/>
              </a:rPr>
              <a:t>reactor</a:t>
            </a:r>
            <a:endParaRPr lang="it-IT" sz="1600" dirty="0">
              <a:solidFill>
                <a:schemeClr val="tx1">
                  <a:lumMod val="85000"/>
                  <a:lumOff val="15000"/>
                </a:schemeClr>
              </a:solidFill>
              <a:latin typeface="Century Gothic" panose="020B0502020202020204" pitchFamily="34" charset="0"/>
            </a:endParaRPr>
          </a:p>
          <a:p>
            <a:pPr>
              <a:buClr>
                <a:schemeClr val="tx1">
                  <a:lumMod val="85000"/>
                  <a:lumOff val="15000"/>
                </a:schemeClr>
              </a:buClr>
              <a:buSzPct val="100000"/>
            </a:pPr>
            <a:endParaRPr lang="it-IT" sz="1600" dirty="0">
              <a:solidFill>
                <a:schemeClr val="tx1">
                  <a:lumMod val="85000"/>
                  <a:lumOff val="15000"/>
                </a:schemeClr>
              </a:solidFill>
              <a:latin typeface="Century Gothic" panose="020B0502020202020204" pitchFamily="34" charset="0"/>
            </a:endParaRPr>
          </a:p>
          <a:p>
            <a:pPr>
              <a:buClr>
                <a:schemeClr val="tx1">
                  <a:lumMod val="85000"/>
                  <a:lumOff val="15000"/>
                </a:schemeClr>
              </a:buClr>
              <a:buSzPct val="100000"/>
            </a:pPr>
            <a:r>
              <a:rPr lang="it-IT" sz="2400" dirty="0">
                <a:solidFill>
                  <a:srgbClr val="F15F2F"/>
                </a:solidFill>
                <a:latin typeface="Century Gothic"/>
                <a:cs typeface="Century Gothic"/>
              </a:rPr>
              <a:t>NUCLECO</a:t>
            </a:r>
            <a:r>
              <a:rPr lang="it-IT" sz="1400" dirty="0">
                <a:solidFill>
                  <a:schemeClr val="tx1">
                    <a:lumMod val="85000"/>
                    <a:lumOff val="15000"/>
                  </a:schemeClr>
                </a:solidFill>
                <a:latin typeface="Century Gothic" panose="020B0502020202020204" pitchFamily="34" charset="0"/>
              </a:rPr>
              <a:t>  </a:t>
            </a:r>
          </a:p>
          <a:p>
            <a:pPr>
              <a:buClr>
                <a:schemeClr val="tx1">
                  <a:lumMod val="85000"/>
                  <a:lumOff val="15000"/>
                </a:schemeClr>
              </a:buClr>
              <a:buSzPct val="100000"/>
            </a:pPr>
            <a:r>
              <a:rPr lang="en-US" sz="1600" dirty="0">
                <a:solidFill>
                  <a:schemeClr val="tx1">
                    <a:lumMod val="85000"/>
                    <a:lumOff val="15000"/>
                  </a:schemeClr>
                </a:solidFill>
                <a:latin typeface="Century Gothic" panose="020B0502020202020204" pitchFamily="34" charset="0"/>
              </a:rPr>
              <a:t>The subsidiary company engaged in the integrated management of waste and radioactive sources, in the decommissioning of nuclear installations and in the decontamination of industrial sites</a:t>
            </a:r>
            <a:endParaRPr lang="it-IT" sz="1600" dirty="0">
              <a:solidFill>
                <a:schemeClr val="tx1">
                  <a:lumMod val="85000"/>
                  <a:lumOff val="15000"/>
                </a:schemeClr>
              </a:solidFill>
              <a:latin typeface="Century Gothic" panose="020B0502020202020204" pitchFamily="34" charset="0"/>
            </a:endParaRPr>
          </a:p>
        </p:txBody>
      </p:sp>
      <p:cxnSp>
        <p:nvCxnSpPr>
          <p:cNvPr id="12" name="Connettore diritto 3">
            <a:extLst>
              <a:ext uri="{FF2B5EF4-FFF2-40B4-BE49-F238E27FC236}">
                <a16:creationId xmlns:a16="http://schemas.microsoft.com/office/drawing/2014/main" id="{E6AF45A2-1353-4147-A7D0-F28CFFF5457E}"/>
              </a:ext>
            </a:extLst>
          </p:cNvPr>
          <p:cNvCxnSpPr>
            <a:cxnSpLocks/>
          </p:cNvCxnSpPr>
          <p:nvPr/>
        </p:nvCxnSpPr>
        <p:spPr>
          <a:xfrm>
            <a:off x="5304985" y="1186617"/>
            <a:ext cx="0" cy="4824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Segnaposto numero diapositiva 4"/>
          <p:cNvSpPr txBox="1">
            <a:spLocks/>
          </p:cNvSpPr>
          <p:nvPr/>
        </p:nvSpPr>
        <p:spPr>
          <a:xfrm>
            <a:off x="9184758" y="6356350"/>
            <a:ext cx="2743200" cy="365125"/>
          </a:xfrm>
          <a:prstGeom prst="rect">
            <a:avLst/>
          </a:prstGeom>
        </p:spPr>
        <p:txBody>
          <a:bodyPr vert="horz" lIns="91440" tIns="45720" rIns="91440" bIns="45720" rtlCol="0" anchor="ctr"/>
          <a:lstStyle>
            <a:defPPr>
              <a:defRPr lang="it-IT"/>
            </a:defPPr>
            <a:lvl1pPr algn="r">
              <a:defRPr sz="1200">
                <a:solidFill>
                  <a:schemeClr val="tx1">
                    <a:tint val="75000"/>
                  </a:schemeClr>
                </a:solidFill>
                <a:latin typeface="Century Gothic" panose="020B0502020202020204" pitchFamily="34" charset="0"/>
              </a:defRPr>
            </a:lvl1pPr>
          </a:lstStyle>
          <a:p>
            <a:r>
              <a:rPr lang="it-IT"/>
              <a:t>3</a:t>
            </a:r>
          </a:p>
        </p:txBody>
      </p:sp>
      <p:sp>
        <p:nvSpPr>
          <p:cNvPr id="9" name="CasellaDiTesto 8">
            <a:extLst>
              <a:ext uri="{FF2B5EF4-FFF2-40B4-BE49-F238E27FC236}">
                <a16:creationId xmlns:a16="http://schemas.microsoft.com/office/drawing/2014/main" id="{193A801E-959A-4E01-8BB8-ADEBC3E0A64A}"/>
              </a:ext>
            </a:extLst>
          </p:cNvPr>
          <p:cNvSpPr txBox="1"/>
          <p:nvPr/>
        </p:nvSpPr>
        <p:spPr>
          <a:xfrm>
            <a:off x="1981199" y="6356351"/>
            <a:ext cx="838691" cy="253916"/>
          </a:xfrm>
          <a:prstGeom prst="rect">
            <a:avLst/>
          </a:prstGeom>
          <a:noFill/>
        </p:spPr>
        <p:txBody>
          <a:bodyPr wrap="none" rtlCol="0">
            <a:spAutoFit/>
          </a:bodyPr>
          <a:lstStyle/>
          <a:p>
            <a:r>
              <a:rPr lang="it-IT" sz="1050" dirty="0">
                <a:solidFill>
                  <a:schemeClr val="tx1">
                    <a:lumMod val="65000"/>
                    <a:lumOff val="35000"/>
                  </a:schemeClr>
                </a:solidFill>
                <a:latin typeface="Century Gothic" panose="020B0502020202020204" pitchFamily="34" charset="0"/>
              </a:rPr>
              <a:t>Public use</a:t>
            </a:r>
          </a:p>
        </p:txBody>
      </p:sp>
      <p:sp>
        <p:nvSpPr>
          <p:cNvPr id="16" name="Segnaposto testo 1">
            <a:extLst>
              <a:ext uri="{FF2B5EF4-FFF2-40B4-BE49-F238E27FC236}">
                <a16:creationId xmlns:a16="http://schemas.microsoft.com/office/drawing/2014/main" id="{0EC1A554-6D4E-4E3A-97D6-A96162EAA88E}"/>
              </a:ext>
            </a:extLst>
          </p:cNvPr>
          <p:cNvSpPr txBox="1">
            <a:spLocks/>
          </p:cNvSpPr>
          <p:nvPr/>
        </p:nvSpPr>
        <p:spPr>
          <a:xfrm rot="16200000">
            <a:off x="-2254522" y="3875935"/>
            <a:ext cx="5100068" cy="59101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alpha val="50000"/>
                  </a:schemeClr>
                </a:solidFill>
              </a:rPr>
              <a:t>Sogin Group</a:t>
            </a:r>
            <a:endParaRPr lang="it-IT" sz="2000" b="1" dirty="0">
              <a:solidFill>
                <a:schemeClr val="bg1">
                  <a:alpha val="50000"/>
                </a:schemeClr>
              </a:solidFill>
            </a:endParaRPr>
          </a:p>
        </p:txBody>
      </p:sp>
    </p:spTree>
    <p:extLst>
      <p:ext uri="{BB962C8B-B14F-4D97-AF65-F5344CB8AC3E}">
        <p14:creationId xmlns:p14="http://schemas.microsoft.com/office/powerpoint/2010/main" val="107502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3">
            <a:extLst>
              <a:ext uri="{FF2B5EF4-FFF2-40B4-BE49-F238E27FC236}">
                <a16:creationId xmlns:a16="http://schemas.microsoft.com/office/drawing/2014/main" id="{882C3E9B-08A9-4BC0-AF4A-5BE2EDD66B8F}"/>
              </a:ext>
            </a:extLst>
          </p:cNvPr>
          <p:cNvSpPr>
            <a:spLocks noGrp="1"/>
          </p:cNvSpPr>
          <p:nvPr>
            <p:ph type="title"/>
          </p:nvPr>
        </p:nvSpPr>
        <p:spPr/>
        <p:txBody>
          <a:bodyPr vert="horz" lIns="91440" tIns="45720" rIns="91440" bIns="45720" rtlCol="0" anchor="ctr">
            <a:noAutofit/>
          </a:bodyPr>
          <a:lstStyle/>
          <a:p>
            <a:r>
              <a:rPr lang="it-IT"/>
              <a:t>OUR INTERNATIONAL ACTIVITIES</a:t>
            </a:r>
          </a:p>
        </p:txBody>
      </p:sp>
      <p:sp>
        <p:nvSpPr>
          <p:cNvPr id="6" name="Segnaposto numero diapositiva 5"/>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E9895-7859-46F6-A6BC-CA24EA03DA05}" type="slidenum">
              <a:rPr kumimoji="0" lang="it-IT" sz="1200" b="0" i="0" u="none" strike="noStrike" kern="1200" cap="none" spc="0" normalizeH="0" baseline="0" noProof="0" smtClean="0">
                <a:ln>
                  <a:noFill/>
                </a:ln>
                <a:solidFill>
                  <a:prstClr val="black">
                    <a:tint val="75000"/>
                  </a:prstClr>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tint val="75000"/>
                </a:prstClr>
              </a:solidFill>
              <a:effectLst/>
              <a:uLnTx/>
              <a:uFillTx/>
              <a:latin typeface="Century Gothic" panose="020B0502020202020204" pitchFamily="34" charset="0"/>
              <a:ea typeface="+mn-ea"/>
              <a:cs typeface="+mn-cs"/>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282" y="1089850"/>
            <a:ext cx="10242778" cy="4282695"/>
          </a:xfrm>
          <a:prstGeom prst="rect">
            <a:avLst/>
          </a:prstGeom>
        </p:spPr>
      </p:pic>
      <p:sp>
        <p:nvSpPr>
          <p:cNvPr id="7" name="Text Placeholder 2">
            <a:extLst>
              <a:ext uri="{FF2B5EF4-FFF2-40B4-BE49-F238E27FC236}">
                <a16:creationId xmlns:a16="http://schemas.microsoft.com/office/drawing/2014/main" id="{70CDE114-8047-413C-8C17-EF75AA6979AE}"/>
              </a:ext>
            </a:extLst>
          </p:cNvPr>
          <p:cNvSpPr txBox="1">
            <a:spLocks/>
          </p:cNvSpPr>
          <p:nvPr/>
        </p:nvSpPr>
        <p:spPr>
          <a:xfrm>
            <a:off x="6584036" y="5544110"/>
            <a:ext cx="2008421" cy="454873"/>
          </a:xfrm>
          <a:prstGeom prst="rect">
            <a:avLst/>
          </a:prstGeom>
          <a:noFill/>
        </p:spPr>
        <p:txBody>
          <a:bodyPr vert="horz" lIns="0" tIns="90000" rIns="0" bIns="90000" rtlCol="0">
            <a:noAutofit/>
          </a:bodyPr>
          <a:lstStyle>
            <a:defPPr>
              <a:defRPr lang="en-US"/>
            </a:defPPr>
            <a:lvl1pPr indent="0">
              <a:spcBef>
                <a:spcPts val="1500"/>
              </a:spcBef>
              <a:buFontTx/>
              <a:buNone/>
              <a:defRPr sz="1400">
                <a:solidFill>
                  <a:srgbClr val="004785"/>
                </a:solidFill>
                <a:cs typeface="Arial" pitchFamily="34" charset="0"/>
              </a:defRPr>
            </a:lvl1pPr>
            <a:lvl2pPr marL="270000" lvl="1" indent="-268288">
              <a:spcBef>
                <a:spcPts val="1000"/>
              </a:spcBef>
              <a:buClr>
                <a:schemeClr val="accent1"/>
              </a:buClr>
              <a:buFont typeface="Wingdings" pitchFamily="2" charset="2"/>
              <a:buChar char="n"/>
              <a:defRPr sz="1400">
                <a:solidFill>
                  <a:srgbClr val="004785"/>
                </a:solidFill>
                <a:cs typeface="Arial" pitchFamily="34" charset="0"/>
              </a:defRPr>
            </a:lvl2pPr>
            <a:lvl3pPr marL="540000" lvl="2" indent="-268288">
              <a:spcBef>
                <a:spcPts val="500"/>
              </a:spcBef>
              <a:buClr>
                <a:schemeClr val="accent1"/>
              </a:buClr>
              <a:buFont typeface="Arial" pitchFamily="34" charset="0"/>
              <a:buChar char="–"/>
              <a:defRPr sz="1400">
                <a:solidFill>
                  <a:srgbClr val="004785"/>
                </a:solidFill>
                <a:cs typeface="Arial" pitchFamily="34" charset="0"/>
              </a:defRPr>
            </a:lvl3pPr>
            <a:lvl4pPr marL="810000" lvl="3" indent="-270000">
              <a:spcBef>
                <a:spcPts val="500"/>
              </a:spcBef>
              <a:buClr>
                <a:schemeClr val="accent1"/>
              </a:buClr>
              <a:buFont typeface="Arial" pitchFamily="34" charset="0"/>
              <a:buChar char="–"/>
              <a:defRPr sz="1400">
                <a:solidFill>
                  <a:srgbClr val="004785"/>
                </a:solidFill>
                <a:cs typeface="Arial" pitchFamily="34" charset="0"/>
              </a:defRPr>
            </a:lvl4pPr>
            <a:lvl5pPr marL="810000" indent="0">
              <a:spcBef>
                <a:spcPts val="500"/>
              </a:spcBef>
              <a:buClr>
                <a:schemeClr val="accent1"/>
              </a:buClr>
              <a:buFontTx/>
              <a:buNone/>
              <a:defRPr>
                <a:solidFill>
                  <a:srgbClr val="004785"/>
                </a:solidFill>
                <a:latin typeface="Gill Sans MT" panose="020B0502020104020203"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587" marR="0" lvl="1" indent="0" algn="ctr" defTabSz="914400" rtl="0" eaLnBrk="1" fontAlgn="auto" latinLnBrk="0" hangingPunct="1">
              <a:lnSpc>
                <a:spcPct val="100000"/>
              </a:lnSpc>
              <a:spcBef>
                <a:spcPts val="1000"/>
              </a:spcBef>
              <a:spcAft>
                <a:spcPts val="0"/>
              </a:spcAft>
              <a:buClr>
                <a:srgbClr val="5FB046"/>
              </a:buClr>
              <a:buSzTx/>
              <a:buFont typeface="Wingdings" pitchFamily="2" charset="2"/>
              <a:buNone/>
              <a:tabLst/>
              <a:defRPr/>
            </a:pPr>
            <a:r>
              <a:rPr kumimoji="0" lang="it-IT" sz="2400" b="1"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mn-ea"/>
                <a:cs typeface="Arial" pitchFamily="34" charset="0"/>
              </a:rPr>
              <a:t>COUNTRIES</a:t>
            </a:r>
            <a:endParaRPr kumimoji="0" lang="it-IT" sz="2000" b="1"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mn-ea"/>
              <a:cs typeface="Arial" pitchFamily="34" charset="0"/>
            </a:endParaRPr>
          </a:p>
        </p:txBody>
      </p:sp>
      <p:sp>
        <p:nvSpPr>
          <p:cNvPr id="11" name="Ovale 10">
            <a:extLst>
              <a:ext uri="{FF2B5EF4-FFF2-40B4-BE49-F238E27FC236}">
                <a16:creationId xmlns:a16="http://schemas.microsoft.com/office/drawing/2014/main" id="{BE1B6CDB-342C-49B3-A363-8998FE65F79A}"/>
              </a:ext>
            </a:extLst>
          </p:cNvPr>
          <p:cNvSpPr/>
          <p:nvPr/>
        </p:nvSpPr>
        <p:spPr>
          <a:xfrm>
            <a:off x="5403294" y="5290245"/>
            <a:ext cx="1044000" cy="1044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uppo 2"/>
          <p:cNvGrpSpPr/>
          <p:nvPr/>
        </p:nvGrpSpPr>
        <p:grpSpPr>
          <a:xfrm>
            <a:off x="5569013" y="5398975"/>
            <a:ext cx="828000" cy="828000"/>
            <a:chOff x="1120252" y="5210300"/>
            <a:chExt cx="1116000" cy="1116000"/>
          </a:xfrm>
        </p:grpSpPr>
        <p:sp>
          <p:nvSpPr>
            <p:cNvPr id="4" name="Ovale 3">
              <a:extLst>
                <a:ext uri="{FF2B5EF4-FFF2-40B4-BE49-F238E27FC236}">
                  <a16:creationId xmlns:a16="http://schemas.microsoft.com/office/drawing/2014/main" id="{252D5863-E67C-4E9E-87F5-905CEABDAA86}"/>
                </a:ext>
              </a:extLst>
            </p:cNvPr>
            <p:cNvSpPr>
              <a:spLocks noChangeAspect="1"/>
            </p:cNvSpPr>
            <p:nvPr/>
          </p:nvSpPr>
          <p:spPr>
            <a:xfrm>
              <a:off x="1120252" y="5210300"/>
              <a:ext cx="1116000" cy="1116000"/>
            </a:xfrm>
            <a:prstGeom prst="ellipse">
              <a:avLst/>
            </a:prstGeom>
            <a:solidFill>
              <a:srgbClr val="60B1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17</a:t>
              </a:r>
              <a:endParaRPr kumimoji="0" lang="it-IT"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 name="Ovale 13">
              <a:extLst>
                <a:ext uri="{FF2B5EF4-FFF2-40B4-BE49-F238E27FC236}">
                  <a16:creationId xmlns:a16="http://schemas.microsoft.com/office/drawing/2014/main" id="{BE1B6CDB-342C-49B3-A363-8998FE65F79A}"/>
                </a:ext>
              </a:extLst>
            </p:cNvPr>
            <p:cNvSpPr/>
            <p:nvPr/>
          </p:nvSpPr>
          <p:spPr>
            <a:xfrm>
              <a:off x="1142805" y="5234126"/>
              <a:ext cx="1044000" cy="1044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Segnaposto testo 1">
            <a:extLst>
              <a:ext uri="{FF2B5EF4-FFF2-40B4-BE49-F238E27FC236}">
                <a16:creationId xmlns:a16="http://schemas.microsoft.com/office/drawing/2014/main" id="{983220B3-2DB0-41BF-8E2C-7E0526AA3242}"/>
              </a:ext>
            </a:extLst>
          </p:cNvPr>
          <p:cNvSpPr>
            <a:spLocks noGrp="1"/>
          </p:cNvSpPr>
          <p:nvPr>
            <p:ph type="body" sz="quarter" idx="11"/>
          </p:nvPr>
        </p:nvSpPr>
        <p:spPr>
          <a:xfrm rot="16200000">
            <a:off x="-2254522" y="3875934"/>
            <a:ext cx="5100068" cy="591017"/>
          </a:xfrm>
        </p:spPr>
        <p:txBody>
          <a:bodyPr/>
          <a:lstStyle/>
          <a:p>
            <a:r>
              <a:rPr lang="en-US" dirty="0"/>
              <a:t>Sogin Group</a:t>
            </a:r>
            <a:endParaRPr lang="it-IT" dirty="0"/>
          </a:p>
        </p:txBody>
      </p:sp>
      <p:sp>
        <p:nvSpPr>
          <p:cNvPr id="12" name="CasellaDiTesto 11">
            <a:extLst>
              <a:ext uri="{FF2B5EF4-FFF2-40B4-BE49-F238E27FC236}">
                <a16:creationId xmlns:a16="http://schemas.microsoft.com/office/drawing/2014/main" id="{A69DC2A2-E8DE-49A2-9265-0F99A87A2682}"/>
              </a:ext>
            </a:extLst>
          </p:cNvPr>
          <p:cNvSpPr txBox="1"/>
          <p:nvPr/>
        </p:nvSpPr>
        <p:spPr>
          <a:xfrm>
            <a:off x="1981199" y="6356351"/>
            <a:ext cx="838691" cy="253916"/>
          </a:xfrm>
          <a:prstGeom prst="rect">
            <a:avLst/>
          </a:prstGeom>
          <a:noFill/>
        </p:spPr>
        <p:txBody>
          <a:bodyPr wrap="none" rtlCol="0">
            <a:spAutoFit/>
          </a:bodyPr>
          <a:lstStyle/>
          <a:p>
            <a:r>
              <a:rPr lang="it-IT" sz="1050" dirty="0">
                <a:solidFill>
                  <a:schemeClr val="tx1">
                    <a:lumMod val="65000"/>
                    <a:lumOff val="35000"/>
                  </a:schemeClr>
                </a:solidFill>
                <a:latin typeface="Century Gothic" panose="020B0502020202020204" pitchFamily="34" charset="0"/>
              </a:rPr>
              <a:t>Public use</a:t>
            </a:r>
          </a:p>
        </p:txBody>
      </p:sp>
    </p:spTree>
    <p:extLst>
      <p:ext uri="{BB962C8B-B14F-4D97-AF65-F5344CB8AC3E}">
        <p14:creationId xmlns:p14="http://schemas.microsoft.com/office/powerpoint/2010/main" val="106187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039" y="3393830"/>
            <a:ext cx="8689454" cy="2730752"/>
          </a:xfrm>
          <a:prstGeom prst="rect">
            <a:avLst/>
          </a:prstGeom>
        </p:spPr>
      </p:pic>
      <p:sp>
        <p:nvSpPr>
          <p:cNvPr id="5" name="Titolo 4"/>
          <p:cNvSpPr>
            <a:spLocks noGrp="1"/>
          </p:cNvSpPr>
          <p:nvPr>
            <p:ph type="title"/>
          </p:nvPr>
        </p:nvSpPr>
        <p:spPr/>
        <p:txBody>
          <a:bodyPr/>
          <a:lstStyle/>
          <a:p>
            <a:r>
              <a:rPr lang="it-IT" dirty="0">
                <a:solidFill>
                  <a:srgbClr val="5FB046"/>
                </a:solidFill>
              </a:rPr>
              <a:t>SOGIN STRATEGY FOR CIRCULAR ECONOMY</a:t>
            </a:r>
          </a:p>
        </p:txBody>
      </p:sp>
      <p:sp>
        <p:nvSpPr>
          <p:cNvPr id="2" name="Segnaposto numero diapositiva 1"/>
          <p:cNvSpPr>
            <a:spLocks noGrp="1"/>
          </p:cNvSpPr>
          <p:nvPr>
            <p:ph type="sldNum" sz="quarter" idx="4"/>
          </p:nvPr>
        </p:nvSpPr>
        <p:spPr/>
        <p:txBody>
          <a:bodyPr/>
          <a:lstStyle/>
          <a:p>
            <a:fld id="{B2DE9895-7859-46F6-A6BC-CA24EA03DA05}" type="slidenum">
              <a:rPr lang="it-IT" smtClean="0"/>
              <a:pPr/>
              <a:t>5</a:t>
            </a:fld>
            <a:endParaRPr lang="it-IT" dirty="0"/>
          </a:p>
        </p:txBody>
      </p:sp>
      <p:sp>
        <p:nvSpPr>
          <p:cNvPr id="7" name="Rettangolo 6">
            <a:extLst>
              <a:ext uri="{FF2B5EF4-FFF2-40B4-BE49-F238E27FC236}">
                <a16:creationId xmlns:a16="http://schemas.microsoft.com/office/drawing/2014/main" id="{D43C691F-E96D-41D4-90BE-C1A2493E588D}"/>
              </a:ext>
            </a:extLst>
          </p:cNvPr>
          <p:cNvSpPr/>
          <p:nvPr/>
        </p:nvSpPr>
        <p:spPr>
          <a:xfrm>
            <a:off x="1020726" y="1600797"/>
            <a:ext cx="10447374" cy="1688154"/>
          </a:xfrm>
          <a:prstGeom prst="rect">
            <a:avLst/>
          </a:prstGeom>
        </p:spPr>
        <p:txBody>
          <a:bodyPr wrap="square" lIns="91440" tIns="45720" rIns="91440" bIns="45720" anchor="t">
            <a:spAutoFit/>
          </a:bodyPr>
          <a:lstStyle/>
          <a:p>
            <a:pPr algn="just" defTabSz="685800">
              <a:lnSpc>
                <a:spcPct val="107000"/>
              </a:lnSpc>
            </a:pPr>
            <a:r>
              <a:rPr lang="en-US" sz="14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The 3 drivers underlining the circular economy applied by Sogin to nuclear decommissioning are the following:</a:t>
            </a:r>
          </a:p>
          <a:p>
            <a:pPr marL="342900" indent="-342900" algn="just" defTabSz="685800">
              <a:lnSpc>
                <a:spcPct val="107000"/>
              </a:lnSpc>
              <a:buFont typeface="+mj-lt"/>
              <a:buAutoNum type="arabicPeriod"/>
            </a:pPr>
            <a:r>
              <a:rPr lang="en-US" sz="1400" b="1" dirty="0">
                <a:solidFill>
                  <a:schemeClr val="tx1">
                    <a:lumMod val="75000"/>
                    <a:lumOff val="25000"/>
                  </a:schemeClr>
                </a:solidFill>
                <a:latin typeface="Century Gothic"/>
                <a:ea typeface="Calibri" panose="020F0502020204030204" pitchFamily="34" charset="0"/>
                <a:cs typeface="Arial"/>
              </a:rPr>
              <a:t>Re-use of structures, systems and components</a:t>
            </a:r>
          </a:p>
          <a:p>
            <a:pPr marL="342900" indent="-342900" algn="just" defTabSz="685800">
              <a:lnSpc>
                <a:spcPct val="107000"/>
              </a:lnSpc>
              <a:buFont typeface="+mj-lt"/>
              <a:buAutoNum type="arabicPeriod"/>
            </a:pPr>
            <a:r>
              <a:rPr lang="en-US" sz="1400" b="1" dirty="0">
                <a:solidFill>
                  <a:schemeClr val="tx1">
                    <a:lumMod val="75000"/>
                    <a:lumOff val="25000"/>
                  </a:schemeClr>
                </a:solidFill>
                <a:latin typeface="Century Gothic"/>
                <a:ea typeface="Calibri" panose="020F0502020204030204" pitchFamily="34" charset="0"/>
                <a:cs typeface="Arial"/>
              </a:rPr>
              <a:t>Material Recycling</a:t>
            </a:r>
          </a:p>
          <a:p>
            <a:pPr marL="342900" indent="-342900" algn="just" defTabSz="685800">
              <a:lnSpc>
                <a:spcPct val="107000"/>
              </a:lnSpc>
              <a:buFont typeface="+mj-lt"/>
              <a:buAutoNum type="arabicPeriod"/>
            </a:pPr>
            <a:r>
              <a:rPr lang="en-US" sz="1400" b="1" dirty="0">
                <a:solidFill>
                  <a:schemeClr val="tx1">
                    <a:lumMod val="75000"/>
                    <a:lumOff val="25000"/>
                  </a:schemeClr>
                </a:solidFill>
                <a:latin typeface="Century Gothic"/>
                <a:ea typeface="Calibri" panose="020F0502020204030204" pitchFamily="34" charset="0"/>
                <a:cs typeface="Arial"/>
              </a:rPr>
              <a:t>Environmental impact reduction</a:t>
            </a:r>
          </a:p>
          <a:p>
            <a:pPr algn="just" defTabSz="685800">
              <a:lnSpc>
                <a:spcPct val="107000"/>
              </a:lnSpc>
            </a:pPr>
            <a:endParaRPr lang="en-US" sz="14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endParaRPr>
          </a:p>
          <a:p>
            <a:pPr algn="just" defTabSz="685800">
              <a:lnSpc>
                <a:spcPct val="107000"/>
              </a:lnSpc>
            </a:pPr>
            <a:r>
              <a:rPr lang="en-US" sz="14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The full implementation of the actions envisaged in the 3 objectives can be carried out by implementing green engineering and green public procurement policies.</a:t>
            </a:r>
          </a:p>
        </p:txBody>
      </p:sp>
      <p:sp>
        <p:nvSpPr>
          <p:cNvPr id="10" name="Rettangolo 9">
            <a:extLst>
              <a:ext uri="{FF2B5EF4-FFF2-40B4-BE49-F238E27FC236}">
                <a16:creationId xmlns:a16="http://schemas.microsoft.com/office/drawing/2014/main" id="{D43C691F-E96D-41D4-90BE-C1A2493E588D}"/>
              </a:ext>
            </a:extLst>
          </p:cNvPr>
          <p:cNvSpPr/>
          <p:nvPr/>
        </p:nvSpPr>
        <p:spPr>
          <a:xfrm>
            <a:off x="1768366" y="3877474"/>
            <a:ext cx="2567354" cy="816762"/>
          </a:xfrm>
          <a:prstGeom prst="rect">
            <a:avLst/>
          </a:prstGeom>
        </p:spPr>
        <p:txBody>
          <a:bodyPr wrap="square">
            <a:spAutoFit/>
          </a:bodyPr>
          <a:lstStyle/>
          <a:p>
            <a:pPr algn="ctr" defTabSz="685800">
              <a:lnSpc>
                <a:spcPct val="107000"/>
              </a:lnSpc>
            </a:pPr>
            <a:r>
              <a:rPr lang="en-US" b="1"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1</a:t>
            </a:r>
          </a:p>
          <a:p>
            <a:pPr algn="ctr" defTabSz="685800">
              <a:lnSpc>
                <a:spcPct val="107000"/>
              </a:lnSpc>
            </a:pPr>
            <a:r>
              <a:rPr lang="en-US" sz="1300" b="1"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Re-use of structures, systems and components</a:t>
            </a:r>
          </a:p>
        </p:txBody>
      </p:sp>
      <p:sp>
        <p:nvSpPr>
          <p:cNvPr id="15" name="Rettangolo 14">
            <a:extLst>
              <a:ext uri="{FF2B5EF4-FFF2-40B4-BE49-F238E27FC236}">
                <a16:creationId xmlns:a16="http://schemas.microsoft.com/office/drawing/2014/main" id="{D43C691F-E96D-41D4-90BE-C1A2493E588D}"/>
              </a:ext>
            </a:extLst>
          </p:cNvPr>
          <p:cNvSpPr/>
          <p:nvPr/>
        </p:nvSpPr>
        <p:spPr>
          <a:xfrm>
            <a:off x="4829417" y="3877475"/>
            <a:ext cx="2567354" cy="602729"/>
          </a:xfrm>
          <a:prstGeom prst="rect">
            <a:avLst/>
          </a:prstGeom>
        </p:spPr>
        <p:txBody>
          <a:bodyPr wrap="square">
            <a:spAutoFit/>
          </a:bodyPr>
          <a:lstStyle/>
          <a:p>
            <a:pPr algn="ctr" defTabSz="685800">
              <a:lnSpc>
                <a:spcPct val="107000"/>
              </a:lnSpc>
            </a:pPr>
            <a:r>
              <a:rPr lang="en-US" b="1"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2</a:t>
            </a:r>
          </a:p>
          <a:p>
            <a:pPr algn="ctr" defTabSz="685800">
              <a:lnSpc>
                <a:spcPct val="107000"/>
              </a:lnSpc>
            </a:pPr>
            <a:r>
              <a:rPr lang="en-US" sz="1300" b="1"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Material Recycling</a:t>
            </a:r>
          </a:p>
        </p:txBody>
      </p:sp>
      <p:sp>
        <p:nvSpPr>
          <p:cNvPr id="16" name="Rettangolo 15">
            <a:extLst>
              <a:ext uri="{FF2B5EF4-FFF2-40B4-BE49-F238E27FC236}">
                <a16:creationId xmlns:a16="http://schemas.microsoft.com/office/drawing/2014/main" id="{D43C691F-E96D-41D4-90BE-C1A2493E588D}"/>
              </a:ext>
            </a:extLst>
          </p:cNvPr>
          <p:cNvSpPr/>
          <p:nvPr/>
        </p:nvSpPr>
        <p:spPr>
          <a:xfrm>
            <a:off x="7890468" y="3877474"/>
            <a:ext cx="2567354" cy="816762"/>
          </a:xfrm>
          <a:prstGeom prst="rect">
            <a:avLst/>
          </a:prstGeom>
        </p:spPr>
        <p:txBody>
          <a:bodyPr wrap="square">
            <a:spAutoFit/>
          </a:bodyPr>
          <a:lstStyle/>
          <a:p>
            <a:pPr algn="ctr" defTabSz="685800">
              <a:lnSpc>
                <a:spcPct val="107000"/>
              </a:lnSpc>
            </a:pPr>
            <a:r>
              <a:rPr lang="en-US" b="1"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3</a:t>
            </a:r>
          </a:p>
          <a:p>
            <a:pPr algn="ctr" defTabSz="685800">
              <a:lnSpc>
                <a:spcPct val="107000"/>
              </a:lnSpc>
            </a:pPr>
            <a:r>
              <a:rPr lang="en-US" sz="1300" b="1"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Environmental Impact Reduction</a:t>
            </a:r>
          </a:p>
        </p:txBody>
      </p:sp>
      <p:sp>
        <p:nvSpPr>
          <p:cNvPr id="17" name="Rettangolo 16">
            <a:extLst>
              <a:ext uri="{FF2B5EF4-FFF2-40B4-BE49-F238E27FC236}">
                <a16:creationId xmlns:a16="http://schemas.microsoft.com/office/drawing/2014/main" id="{D43C691F-E96D-41D4-90BE-C1A2493E588D}"/>
              </a:ext>
            </a:extLst>
          </p:cNvPr>
          <p:cNvSpPr/>
          <p:nvPr/>
        </p:nvSpPr>
        <p:spPr>
          <a:xfrm>
            <a:off x="1752600" y="3393830"/>
            <a:ext cx="8689456" cy="365678"/>
          </a:xfrm>
          <a:prstGeom prst="rect">
            <a:avLst/>
          </a:prstGeom>
        </p:spPr>
        <p:txBody>
          <a:bodyPr wrap="square">
            <a:spAutoFit/>
          </a:bodyPr>
          <a:lstStyle/>
          <a:p>
            <a:pPr algn="ctr" defTabSz="685800">
              <a:lnSpc>
                <a:spcPct val="107000"/>
              </a:lnSpc>
            </a:pPr>
            <a:r>
              <a:rPr lang="en-US" b="1" dirty="0">
                <a:solidFill>
                  <a:schemeClr val="bg1"/>
                </a:solidFill>
                <a:latin typeface="Century Gothic" panose="020B0502020202020204" pitchFamily="34" charset="0"/>
                <a:ea typeface="Calibri" panose="020F0502020204030204" pitchFamily="34" charset="0"/>
                <a:cs typeface="Arial" panose="020B0604020202020204" pitchFamily="34" charset="0"/>
              </a:rPr>
              <a:t>GREEN ENGINEERING</a:t>
            </a:r>
            <a:endParaRPr lang="en-US" sz="1300" dirty="0">
              <a:solidFill>
                <a:schemeClr val="bg1"/>
              </a:solidFill>
              <a:latin typeface="Century Gothic" panose="020B0502020202020204" pitchFamily="34" charset="0"/>
              <a:ea typeface="Calibri" panose="020F0502020204030204" pitchFamily="34" charset="0"/>
              <a:cs typeface="Arial" panose="020B0604020202020204" pitchFamily="34" charset="0"/>
            </a:endParaRPr>
          </a:p>
        </p:txBody>
      </p:sp>
      <p:sp>
        <p:nvSpPr>
          <p:cNvPr id="18" name="Rettangolo 17">
            <a:extLst>
              <a:ext uri="{FF2B5EF4-FFF2-40B4-BE49-F238E27FC236}">
                <a16:creationId xmlns:a16="http://schemas.microsoft.com/office/drawing/2014/main" id="{D43C691F-E96D-41D4-90BE-C1A2493E588D}"/>
              </a:ext>
            </a:extLst>
          </p:cNvPr>
          <p:cNvSpPr/>
          <p:nvPr/>
        </p:nvSpPr>
        <p:spPr>
          <a:xfrm>
            <a:off x="1767039" y="5697759"/>
            <a:ext cx="8689456" cy="365678"/>
          </a:xfrm>
          <a:prstGeom prst="rect">
            <a:avLst/>
          </a:prstGeom>
        </p:spPr>
        <p:txBody>
          <a:bodyPr wrap="square">
            <a:spAutoFit/>
          </a:bodyPr>
          <a:lstStyle/>
          <a:p>
            <a:pPr algn="ctr" defTabSz="685800">
              <a:lnSpc>
                <a:spcPct val="107000"/>
              </a:lnSpc>
            </a:pPr>
            <a:r>
              <a:rPr lang="en-US" b="1" dirty="0">
                <a:solidFill>
                  <a:schemeClr val="bg1"/>
                </a:solidFill>
                <a:latin typeface="Century Gothic" panose="020B0502020202020204" pitchFamily="34" charset="0"/>
                <a:ea typeface="Calibri" panose="020F0502020204030204" pitchFamily="34" charset="0"/>
                <a:cs typeface="Arial" panose="020B0604020202020204" pitchFamily="34" charset="0"/>
              </a:rPr>
              <a:t>GREEN PUBLIC PROCUREMENT</a:t>
            </a:r>
            <a:endParaRPr lang="en-US" sz="1300" dirty="0">
              <a:solidFill>
                <a:schemeClr val="bg1"/>
              </a:solidFill>
              <a:latin typeface="Century Gothic" panose="020B0502020202020204" pitchFamily="34" charset="0"/>
              <a:ea typeface="Calibri" panose="020F050202020403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23412AE2-14B0-4FD2-914A-E3A405AC59A0}"/>
              </a:ext>
            </a:extLst>
          </p:cNvPr>
          <p:cNvSpPr txBox="1"/>
          <p:nvPr/>
        </p:nvSpPr>
        <p:spPr>
          <a:xfrm>
            <a:off x="1981199" y="6356351"/>
            <a:ext cx="838691" cy="253916"/>
          </a:xfrm>
          <a:prstGeom prst="rect">
            <a:avLst/>
          </a:prstGeom>
          <a:noFill/>
        </p:spPr>
        <p:txBody>
          <a:bodyPr wrap="none" rtlCol="0">
            <a:spAutoFit/>
          </a:bodyPr>
          <a:lstStyle/>
          <a:p>
            <a:r>
              <a:rPr lang="it-IT" sz="1050" dirty="0">
                <a:solidFill>
                  <a:schemeClr val="tx1">
                    <a:lumMod val="65000"/>
                    <a:lumOff val="35000"/>
                  </a:schemeClr>
                </a:solidFill>
                <a:latin typeface="Century Gothic" panose="020B0502020202020204" pitchFamily="34" charset="0"/>
              </a:rPr>
              <a:t>Public use</a:t>
            </a:r>
          </a:p>
        </p:txBody>
      </p:sp>
      <p:sp>
        <p:nvSpPr>
          <p:cNvPr id="20" name="Segnaposto testo 1">
            <a:extLst>
              <a:ext uri="{FF2B5EF4-FFF2-40B4-BE49-F238E27FC236}">
                <a16:creationId xmlns:a16="http://schemas.microsoft.com/office/drawing/2014/main" id="{D962CED5-4ADF-409E-BEEC-4175EE3ED8FC}"/>
              </a:ext>
            </a:extLst>
          </p:cNvPr>
          <p:cNvSpPr txBox="1">
            <a:spLocks/>
          </p:cNvSpPr>
          <p:nvPr/>
        </p:nvSpPr>
        <p:spPr>
          <a:xfrm rot="16200000">
            <a:off x="-2254522" y="3875935"/>
            <a:ext cx="5100068" cy="59101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baseline="0">
                <a:solidFill>
                  <a:schemeClr val="bg1">
                    <a:alpha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Sogin </a:t>
            </a:r>
            <a:r>
              <a:rPr lang="it-IT" dirty="0" err="1"/>
              <a:t>circular</a:t>
            </a:r>
            <a:r>
              <a:rPr lang="it-IT" dirty="0"/>
              <a:t> economy </a:t>
            </a:r>
            <a:r>
              <a:rPr lang="it-IT" dirty="0" err="1"/>
              <a:t>strategy</a:t>
            </a:r>
            <a:endParaRPr lang="it-IT" dirty="0"/>
          </a:p>
        </p:txBody>
      </p:sp>
    </p:spTree>
    <p:extLst>
      <p:ext uri="{BB962C8B-B14F-4D97-AF65-F5344CB8AC3E}">
        <p14:creationId xmlns:p14="http://schemas.microsoft.com/office/powerpoint/2010/main" val="240648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B2DE9895-7859-46F6-A6BC-CA24EA03DA05}" type="slidenum">
              <a:rPr lang="it-IT" smtClean="0"/>
              <a:pPr/>
              <a:t>6</a:t>
            </a:fld>
            <a:endParaRPr lang="it-IT" dirty="0"/>
          </a:p>
        </p:txBody>
      </p:sp>
      <p:sp>
        <p:nvSpPr>
          <p:cNvPr id="3" name="Segnaposto testo 2"/>
          <p:cNvSpPr>
            <a:spLocks noGrp="1"/>
          </p:cNvSpPr>
          <p:nvPr>
            <p:ph type="body" sz="quarter" idx="11"/>
          </p:nvPr>
        </p:nvSpPr>
        <p:spPr/>
        <p:txBody>
          <a:bodyPr/>
          <a:lstStyle/>
          <a:p>
            <a:r>
              <a:rPr lang="it-IT" dirty="0"/>
              <a:t>Public Use</a:t>
            </a:r>
          </a:p>
        </p:txBody>
      </p:sp>
      <p:sp>
        <p:nvSpPr>
          <p:cNvPr id="5" name="Titolo 4"/>
          <p:cNvSpPr>
            <a:spLocks noGrp="1"/>
          </p:cNvSpPr>
          <p:nvPr>
            <p:ph type="title"/>
          </p:nvPr>
        </p:nvSpPr>
        <p:spPr>
          <a:xfrm>
            <a:off x="877026" y="443006"/>
            <a:ext cx="9476013" cy="684742"/>
          </a:xfrm>
        </p:spPr>
        <p:txBody>
          <a:bodyPr/>
          <a:lstStyle/>
          <a:p>
            <a:r>
              <a:rPr lang="en-US" dirty="0"/>
              <a:t>RE-USE OF STRUCTURES, SYSTEMS AND COMPONENTS</a:t>
            </a:r>
            <a:endParaRPr lang="it-IT" dirty="0"/>
          </a:p>
        </p:txBody>
      </p:sp>
      <p:sp>
        <p:nvSpPr>
          <p:cNvPr id="6" name="Rettangolo 5">
            <a:extLst>
              <a:ext uri="{FF2B5EF4-FFF2-40B4-BE49-F238E27FC236}">
                <a16:creationId xmlns:a16="http://schemas.microsoft.com/office/drawing/2014/main" id="{D43C691F-E96D-41D4-90BE-C1A2493E588D}"/>
              </a:ext>
            </a:extLst>
          </p:cNvPr>
          <p:cNvSpPr/>
          <p:nvPr/>
        </p:nvSpPr>
        <p:spPr>
          <a:xfrm>
            <a:off x="1431387" y="3382589"/>
            <a:ext cx="2136356" cy="2200218"/>
          </a:xfrm>
          <a:prstGeom prst="rect">
            <a:avLst/>
          </a:prstGeom>
        </p:spPr>
        <p:txBody>
          <a:bodyPr wrap="square">
            <a:spAutoFit/>
          </a:bodyPr>
          <a:lstStyle/>
          <a:p>
            <a:pPr algn="ctr" defTabSz="685800">
              <a:lnSpc>
                <a:spcPct val="107000"/>
              </a:lnSpc>
            </a:pPr>
            <a:r>
              <a:rPr lang="en-US" b="1" dirty="0">
                <a:solidFill>
                  <a:srgbClr val="5FB046"/>
                </a:solidFill>
                <a:latin typeface="Century Gothic" panose="020B0502020202020204" pitchFamily="34" charset="0"/>
                <a:ea typeface="Calibri" panose="020F0502020204030204" pitchFamily="34" charset="0"/>
                <a:cs typeface="Arial" panose="020B0604020202020204" pitchFamily="34" charset="0"/>
              </a:rPr>
              <a:t>1</a:t>
            </a:r>
            <a:endParaRPr lang="en-US" sz="1600" b="1" dirty="0">
              <a:solidFill>
                <a:srgbClr val="5FB046"/>
              </a:solidFill>
              <a:latin typeface="Century Gothic" panose="020B0502020202020204" pitchFamily="34" charset="0"/>
              <a:ea typeface="Calibri" panose="020F0502020204030204" pitchFamily="34" charset="0"/>
              <a:cs typeface="Arial" panose="020B0604020202020204" pitchFamily="34" charset="0"/>
            </a:endParaRPr>
          </a:p>
          <a:p>
            <a:pPr algn="ctr" defTabSz="685800">
              <a:lnSpc>
                <a:spcPct val="107000"/>
              </a:lnSpc>
            </a:pPr>
            <a:r>
              <a:rPr lang="en-US" sz="12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Safe maintenance, radioactive waste management and nuclear decommissioning activities are carried out by Sogin, up until the interim stage, in the </a:t>
            </a:r>
            <a:r>
              <a:rPr lang="en-US" sz="1200" b="1"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same industrial area of the nuclear plants</a:t>
            </a:r>
            <a:r>
              <a:rPr lang="en-US" sz="12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a:t>
            </a:r>
          </a:p>
        </p:txBody>
      </p:sp>
      <p:pic>
        <p:nvPicPr>
          <p:cNvPr id="8" name="Immagine 7"/>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85797" y="1913119"/>
            <a:ext cx="1181814" cy="1181814"/>
          </a:xfrm>
          <a:prstGeom prst="rect">
            <a:avLst/>
          </a:prstGeom>
        </p:spPr>
      </p:pic>
      <p:pic>
        <p:nvPicPr>
          <p:cNvPr id="9" name="Immagine 8"/>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262936" y="1907196"/>
            <a:ext cx="1181814" cy="1181814"/>
          </a:xfrm>
          <a:prstGeom prst="rect">
            <a:avLst/>
          </a:prstGeom>
        </p:spPr>
      </p:pic>
      <p:pic>
        <p:nvPicPr>
          <p:cNvPr id="11" name="Immagine 10"/>
          <p:cNvPicPr>
            <a:picLocks noChangeAspect="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940076" y="1907196"/>
            <a:ext cx="1181814" cy="1181814"/>
          </a:xfrm>
          <a:prstGeom prst="rect">
            <a:avLst/>
          </a:prstGeom>
        </p:spPr>
      </p:pic>
      <p:pic>
        <p:nvPicPr>
          <p:cNvPr id="12" name="Immagine 11"/>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8658" y="1913119"/>
            <a:ext cx="1181814" cy="1181814"/>
          </a:xfrm>
          <a:prstGeom prst="rect">
            <a:avLst/>
          </a:prstGeom>
        </p:spPr>
      </p:pic>
      <p:sp>
        <p:nvSpPr>
          <p:cNvPr id="13" name="CasellaDiTesto 12">
            <a:extLst>
              <a:ext uri="{FF2B5EF4-FFF2-40B4-BE49-F238E27FC236}">
                <a16:creationId xmlns:a16="http://schemas.microsoft.com/office/drawing/2014/main" id="{C9A7D919-BA36-4757-BFDA-668473C93B56}"/>
              </a:ext>
            </a:extLst>
          </p:cNvPr>
          <p:cNvSpPr txBox="1"/>
          <p:nvPr/>
        </p:nvSpPr>
        <p:spPr>
          <a:xfrm>
            <a:off x="1981199" y="6356351"/>
            <a:ext cx="838691" cy="253916"/>
          </a:xfrm>
          <a:prstGeom prst="rect">
            <a:avLst/>
          </a:prstGeom>
          <a:noFill/>
        </p:spPr>
        <p:txBody>
          <a:bodyPr wrap="none" rtlCol="0">
            <a:spAutoFit/>
          </a:bodyPr>
          <a:lstStyle/>
          <a:p>
            <a:r>
              <a:rPr lang="it-IT" sz="1050" dirty="0">
                <a:solidFill>
                  <a:schemeClr val="tx1">
                    <a:lumMod val="65000"/>
                    <a:lumOff val="35000"/>
                  </a:schemeClr>
                </a:solidFill>
                <a:latin typeface="Century Gothic" panose="020B0502020202020204" pitchFamily="34" charset="0"/>
              </a:rPr>
              <a:t>Public use</a:t>
            </a:r>
          </a:p>
        </p:txBody>
      </p:sp>
      <p:sp>
        <p:nvSpPr>
          <p:cNvPr id="15" name="Segnaposto testo 1">
            <a:extLst>
              <a:ext uri="{FF2B5EF4-FFF2-40B4-BE49-F238E27FC236}">
                <a16:creationId xmlns:a16="http://schemas.microsoft.com/office/drawing/2014/main" id="{4AA866B6-F05D-4EFF-8C5D-164D2A7F440A}"/>
              </a:ext>
            </a:extLst>
          </p:cNvPr>
          <p:cNvSpPr txBox="1">
            <a:spLocks/>
          </p:cNvSpPr>
          <p:nvPr/>
        </p:nvSpPr>
        <p:spPr>
          <a:xfrm rot="16200000">
            <a:off x="-2254522" y="3875936"/>
            <a:ext cx="5100068" cy="59101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baseline="0">
                <a:solidFill>
                  <a:schemeClr val="bg1">
                    <a:alpha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Sogin </a:t>
            </a:r>
            <a:r>
              <a:rPr lang="it-IT" dirty="0" err="1"/>
              <a:t>circular</a:t>
            </a:r>
            <a:r>
              <a:rPr lang="it-IT" dirty="0"/>
              <a:t> economy </a:t>
            </a:r>
            <a:r>
              <a:rPr lang="it-IT" dirty="0" err="1"/>
              <a:t>strategy</a:t>
            </a:r>
            <a:endParaRPr lang="it-IT" dirty="0"/>
          </a:p>
        </p:txBody>
      </p:sp>
      <p:sp>
        <p:nvSpPr>
          <p:cNvPr id="14" name="Rettangolo 13">
            <a:extLst>
              <a:ext uri="{FF2B5EF4-FFF2-40B4-BE49-F238E27FC236}">
                <a16:creationId xmlns:a16="http://schemas.microsoft.com/office/drawing/2014/main" id="{D43C691F-E96D-41D4-90BE-C1A2493E588D}"/>
              </a:ext>
            </a:extLst>
          </p:cNvPr>
          <p:cNvSpPr/>
          <p:nvPr/>
        </p:nvSpPr>
        <p:spPr>
          <a:xfrm>
            <a:off x="4104034" y="3378204"/>
            <a:ext cx="2145340" cy="2529026"/>
          </a:xfrm>
          <a:prstGeom prst="rect">
            <a:avLst/>
          </a:prstGeom>
        </p:spPr>
        <p:txBody>
          <a:bodyPr wrap="square">
            <a:spAutoFit/>
          </a:bodyPr>
          <a:lstStyle/>
          <a:p>
            <a:pPr algn="ctr" defTabSz="685800">
              <a:lnSpc>
                <a:spcPct val="107000"/>
              </a:lnSpc>
            </a:pPr>
            <a:r>
              <a:rPr lang="en-US" b="1" dirty="0">
                <a:solidFill>
                  <a:srgbClr val="5FB046"/>
                </a:solidFill>
                <a:latin typeface="Century Gothic" panose="020B0502020202020204" pitchFamily="34" charset="0"/>
                <a:ea typeface="Calibri" panose="020F0502020204030204" pitchFamily="34" charset="0"/>
                <a:cs typeface="Arial" panose="020B0604020202020204" pitchFamily="34" charset="0"/>
              </a:rPr>
              <a:t>2</a:t>
            </a:r>
          </a:p>
          <a:p>
            <a:pPr algn="ctr" defTabSz="685800">
              <a:lnSpc>
                <a:spcPct val="107000"/>
              </a:lnSpc>
            </a:pPr>
            <a:r>
              <a:rPr lang="en-US" sz="13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In many Sogin decommissioning activities, the </a:t>
            </a:r>
            <a:r>
              <a:rPr lang="en-US" sz="1300" b="1"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adaptation of pre-existing buildings</a:t>
            </a:r>
            <a:r>
              <a:rPr lang="en-US" sz="13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 has resulted in the creation of </a:t>
            </a:r>
            <a:r>
              <a:rPr lang="en-US" sz="1300" b="1"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temporary storage areas for radioactive waste </a:t>
            </a:r>
            <a:r>
              <a:rPr lang="en-US" sz="13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without having to build new structures.</a:t>
            </a:r>
          </a:p>
        </p:txBody>
      </p:sp>
      <p:sp>
        <p:nvSpPr>
          <p:cNvPr id="16" name="Rettangolo 15">
            <a:extLst>
              <a:ext uri="{FF2B5EF4-FFF2-40B4-BE49-F238E27FC236}">
                <a16:creationId xmlns:a16="http://schemas.microsoft.com/office/drawing/2014/main" id="{D43C691F-E96D-41D4-90BE-C1A2493E588D}"/>
              </a:ext>
            </a:extLst>
          </p:cNvPr>
          <p:cNvSpPr/>
          <p:nvPr/>
        </p:nvSpPr>
        <p:spPr>
          <a:xfrm>
            <a:off x="6556155" y="3378204"/>
            <a:ext cx="2595375" cy="2743059"/>
          </a:xfrm>
          <a:prstGeom prst="rect">
            <a:avLst/>
          </a:prstGeom>
        </p:spPr>
        <p:txBody>
          <a:bodyPr wrap="square">
            <a:spAutoFit/>
          </a:bodyPr>
          <a:lstStyle/>
          <a:p>
            <a:pPr algn="ctr" defTabSz="685800">
              <a:lnSpc>
                <a:spcPct val="107000"/>
              </a:lnSpc>
            </a:pPr>
            <a:r>
              <a:rPr lang="en-US" b="1" dirty="0">
                <a:solidFill>
                  <a:srgbClr val="5FB046"/>
                </a:solidFill>
                <a:latin typeface="Century Gothic" panose="020B0502020202020204" pitchFamily="34" charset="0"/>
                <a:ea typeface="Calibri" panose="020F0502020204030204" pitchFamily="34" charset="0"/>
                <a:cs typeface="Arial" panose="020B0604020202020204" pitchFamily="34" charset="0"/>
              </a:rPr>
              <a:t>3</a:t>
            </a:r>
          </a:p>
          <a:p>
            <a:pPr algn="ctr" defTabSz="685800">
              <a:lnSpc>
                <a:spcPct val="107000"/>
              </a:lnSpc>
            </a:pPr>
            <a:r>
              <a:rPr lang="en-US" sz="13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This choice led to a </a:t>
            </a:r>
            <a:r>
              <a:rPr lang="en-US" sz="1300" b="1"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reduction of the amount of conventional and radioactive waste produced</a:t>
            </a:r>
            <a:r>
              <a:rPr lang="en-US" sz="13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 it significantly reduced the need for new buildings and new raw materials, thus, encouraging further integration of waste management and nuclear power plant decommissioning process. </a:t>
            </a:r>
          </a:p>
        </p:txBody>
      </p:sp>
      <p:sp>
        <p:nvSpPr>
          <p:cNvPr id="17" name="Rettangolo 16">
            <a:extLst>
              <a:ext uri="{FF2B5EF4-FFF2-40B4-BE49-F238E27FC236}">
                <a16:creationId xmlns:a16="http://schemas.microsoft.com/office/drawing/2014/main" id="{D43C691F-E96D-41D4-90BE-C1A2493E588D}"/>
              </a:ext>
            </a:extLst>
          </p:cNvPr>
          <p:cNvSpPr/>
          <p:nvPr/>
        </p:nvSpPr>
        <p:spPr>
          <a:xfrm>
            <a:off x="9367112" y="3378204"/>
            <a:ext cx="2327741" cy="2100960"/>
          </a:xfrm>
          <a:prstGeom prst="rect">
            <a:avLst/>
          </a:prstGeom>
        </p:spPr>
        <p:txBody>
          <a:bodyPr wrap="square">
            <a:spAutoFit/>
          </a:bodyPr>
          <a:lstStyle/>
          <a:p>
            <a:pPr algn="ctr" defTabSz="685800">
              <a:lnSpc>
                <a:spcPct val="107000"/>
              </a:lnSpc>
            </a:pPr>
            <a:r>
              <a:rPr lang="en-US" b="1" dirty="0">
                <a:solidFill>
                  <a:srgbClr val="5FB046"/>
                </a:solidFill>
                <a:latin typeface="Century Gothic" panose="020B0502020202020204" pitchFamily="34" charset="0"/>
                <a:ea typeface="Calibri" panose="020F0502020204030204" pitchFamily="34" charset="0"/>
                <a:cs typeface="Arial" panose="020B0604020202020204" pitchFamily="34" charset="0"/>
              </a:rPr>
              <a:t>4</a:t>
            </a:r>
            <a:endParaRPr lang="en-US" sz="1600" b="1" dirty="0">
              <a:solidFill>
                <a:srgbClr val="5FB046"/>
              </a:solidFill>
              <a:latin typeface="Century Gothic" panose="020B0502020202020204" pitchFamily="34" charset="0"/>
              <a:ea typeface="Calibri" panose="020F0502020204030204" pitchFamily="34" charset="0"/>
              <a:cs typeface="Arial" panose="020B0604020202020204" pitchFamily="34" charset="0"/>
            </a:endParaRPr>
          </a:p>
          <a:p>
            <a:pPr algn="ctr" defTabSz="685800">
              <a:lnSpc>
                <a:spcPct val="107000"/>
              </a:lnSpc>
            </a:pPr>
            <a:r>
              <a:rPr lang="en-US" sz="13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In order to </a:t>
            </a:r>
            <a:r>
              <a:rPr lang="en-US" sz="1300" dirty="0" err="1">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optimise</a:t>
            </a:r>
            <a:r>
              <a:rPr lang="en-US" sz="13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 the use of resources, Sogin has designed </a:t>
            </a:r>
            <a:r>
              <a:rPr lang="en-US" sz="1300" b="1"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movable systems and components</a:t>
            </a:r>
            <a:r>
              <a:rPr lang="en-US" sz="13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 especially handling systems, so they can be used for similar projects in different plants.</a:t>
            </a:r>
          </a:p>
        </p:txBody>
      </p:sp>
    </p:spTree>
    <p:extLst>
      <p:ext uri="{BB962C8B-B14F-4D97-AF65-F5344CB8AC3E}">
        <p14:creationId xmlns:p14="http://schemas.microsoft.com/office/powerpoint/2010/main" val="372141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4DEDA1C7-3D4A-4165-9F31-22652E3D518C}"/>
              </a:ext>
            </a:extLst>
          </p:cNvPr>
          <p:cNvSpPr>
            <a:spLocks noGrp="1"/>
          </p:cNvSpPr>
          <p:nvPr>
            <p:ph type="title"/>
          </p:nvPr>
        </p:nvSpPr>
        <p:spPr>
          <a:noFill/>
        </p:spPr>
        <p:txBody>
          <a:bodyPr vert="horz" lIns="91440" tIns="45720" rIns="91440" bIns="45720" rtlCol="0" anchor="ctr">
            <a:noAutofit/>
          </a:bodyPr>
          <a:lstStyle/>
          <a:p>
            <a:r>
              <a:rPr lang="it-IT" dirty="0"/>
              <a:t>MATERIAL RECYCLING</a:t>
            </a:r>
          </a:p>
        </p:txBody>
      </p:sp>
      <p:sp>
        <p:nvSpPr>
          <p:cNvPr id="5" name="Segnaposto numero diapositiva 4"/>
          <p:cNvSpPr>
            <a:spLocks noGrp="1"/>
          </p:cNvSpPr>
          <p:nvPr>
            <p:ph type="sldNum" sz="quarter" idx="4"/>
          </p:nvPr>
        </p:nvSpPr>
        <p:spPr/>
        <p:txBody>
          <a:bodyPr vert="horz" lIns="91440" tIns="45720" rIns="91440" bIns="45720" rtlCol="0" anchor="ctr"/>
          <a:lstStyle/>
          <a:p>
            <a:fld id="{B2DE9895-7859-46F6-A6BC-CA24EA03DA05}" type="slidenum">
              <a:rPr lang="it-IT"/>
              <a:pPr/>
              <a:t>7</a:t>
            </a:fld>
            <a:endParaRPr lang="it-IT"/>
          </a:p>
        </p:txBody>
      </p:sp>
      <p:pic>
        <p:nvPicPr>
          <p:cNvPr id="3" name="Immagin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726" y="1530079"/>
            <a:ext cx="10375407" cy="4401215"/>
          </a:xfrm>
          <a:prstGeom prst="rect">
            <a:avLst/>
          </a:prstGeom>
        </p:spPr>
      </p:pic>
      <p:sp>
        <p:nvSpPr>
          <p:cNvPr id="6" name="CasellaDiTesto 5">
            <a:extLst>
              <a:ext uri="{FF2B5EF4-FFF2-40B4-BE49-F238E27FC236}">
                <a16:creationId xmlns:a16="http://schemas.microsoft.com/office/drawing/2014/main" id="{F80C5F4A-8B81-4E19-8296-026767AEF344}"/>
              </a:ext>
            </a:extLst>
          </p:cNvPr>
          <p:cNvSpPr txBox="1"/>
          <p:nvPr/>
        </p:nvSpPr>
        <p:spPr>
          <a:xfrm>
            <a:off x="1981199" y="6356351"/>
            <a:ext cx="838691" cy="253916"/>
          </a:xfrm>
          <a:prstGeom prst="rect">
            <a:avLst/>
          </a:prstGeom>
          <a:noFill/>
        </p:spPr>
        <p:txBody>
          <a:bodyPr wrap="none" rtlCol="0">
            <a:spAutoFit/>
          </a:bodyPr>
          <a:lstStyle/>
          <a:p>
            <a:r>
              <a:rPr lang="it-IT" sz="1050" dirty="0">
                <a:solidFill>
                  <a:schemeClr val="tx1">
                    <a:lumMod val="65000"/>
                    <a:lumOff val="35000"/>
                  </a:schemeClr>
                </a:solidFill>
                <a:latin typeface="Century Gothic" panose="020B0502020202020204" pitchFamily="34" charset="0"/>
              </a:rPr>
              <a:t>Public use</a:t>
            </a:r>
          </a:p>
        </p:txBody>
      </p:sp>
      <p:sp>
        <p:nvSpPr>
          <p:cNvPr id="10" name="Segnaposto testo 1">
            <a:extLst>
              <a:ext uri="{FF2B5EF4-FFF2-40B4-BE49-F238E27FC236}">
                <a16:creationId xmlns:a16="http://schemas.microsoft.com/office/drawing/2014/main" id="{7CEC400A-4F46-462E-A787-E6CE440068D0}"/>
              </a:ext>
            </a:extLst>
          </p:cNvPr>
          <p:cNvSpPr txBox="1">
            <a:spLocks/>
          </p:cNvSpPr>
          <p:nvPr/>
        </p:nvSpPr>
        <p:spPr>
          <a:xfrm rot="16200000">
            <a:off x="-2254522" y="3875936"/>
            <a:ext cx="5100068" cy="59101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baseline="0">
                <a:solidFill>
                  <a:schemeClr val="bg1">
                    <a:alpha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Sogin </a:t>
            </a:r>
            <a:r>
              <a:rPr lang="it-IT" dirty="0" err="1"/>
              <a:t>circular</a:t>
            </a:r>
            <a:r>
              <a:rPr lang="it-IT" dirty="0"/>
              <a:t> economy </a:t>
            </a:r>
            <a:r>
              <a:rPr lang="it-IT" dirty="0" err="1"/>
              <a:t>strategy</a:t>
            </a:r>
            <a:endParaRPr lang="it-IT" dirty="0"/>
          </a:p>
        </p:txBody>
      </p:sp>
    </p:spTree>
    <p:extLst>
      <p:ext uri="{BB962C8B-B14F-4D97-AF65-F5344CB8AC3E}">
        <p14:creationId xmlns:p14="http://schemas.microsoft.com/office/powerpoint/2010/main" val="93294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ENVIRONMENTAL </a:t>
            </a:r>
            <a:r>
              <a:rPr lang="it-IT"/>
              <a:t>IMPACT REDUCTION</a:t>
            </a:r>
            <a:endParaRPr lang="it-IT" dirty="0"/>
          </a:p>
        </p:txBody>
      </p:sp>
      <p:sp>
        <p:nvSpPr>
          <p:cNvPr id="2" name="Segnaposto numero diapositiva 1"/>
          <p:cNvSpPr>
            <a:spLocks noGrp="1"/>
          </p:cNvSpPr>
          <p:nvPr>
            <p:ph type="sldNum" sz="quarter" idx="4"/>
          </p:nvPr>
        </p:nvSpPr>
        <p:spPr/>
        <p:txBody>
          <a:bodyPr/>
          <a:lstStyle/>
          <a:p>
            <a:fld id="{B2DE9895-7859-46F6-A6BC-CA24EA03DA05}" type="slidenum">
              <a:rPr lang="it-IT" smtClean="0"/>
              <a:pPr/>
              <a:t>8</a:t>
            </a:fld>
            <a:endParaRPr lang="it-IT" dirty="0"/>
          </a:p>
        </p:txBody>
      </p:sp>
      <p:sp>
        <p:nvSpPr>
          <p:cNvPr id="7" name="Rettangolo con angoli arrotondati 6">
            <a:extLst>
              <a:ext uri="{FF2B5EF4-FFF2-40B4-BE49-F238E27FC236}">
                <a16:creationId xmlns:a16="http://schemas.microsoft.com/office/drawing/2014/main" id="{67BEDD52-2BA0-46D9-9A32-9FCF95F9EB5F}"/>
              </a:ext>
            </a:extLst>
          </p:cNvPr>
          <p:cNvSpPr/>
          <p:nvPr/>
        </p:nvSpPr>
        <p:spPr>
          <a:xfrm>
            <a:off x="4278112" y="2544867"/>
            <a:ext cx="7209038" cy="1722104"/>
          </a:xfrm>
          <a:prstGeom prst="roundRect">
            <a:avLst/>
          </a:pr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solidFill>
                  <a:schemeClr val="bg1"/>
                </a:solidFill>
                <a:latin typeface="Century Gothic" panose="020B0502020202020204" pitchFamily="34" charset="0"/>
              </a:rPr>
              <a:t>Treatment of </a:t>
            </a:r>
            <a:r>
              <a:rPr lang="it-IT" sz="1400" b="1" dirty="0" err="1">
                <a:solidFill>
                  <a:schemeClr val="bg1"/>
                </a:solidFill>
                <a:latin typeface="Century Gothic" panose="020B0502020202020204" pitchFamily="34" charset="0"/>
              </a:rPr>
              <a:t>slightly</a:t>
            </a:r>
            <a:r>
              <a:rPr lang="it-IT" sz="1400" b="1" dirty="0">
                <a:solidFill>
                  <a:schemeClr val="bg1"/>
                </a:solidFill>
                <a:latin typeface="Century Gothic" panose="020B0502020202020204" pitchFamily="34" charset="0"/>
              </a:rPr>
              <a:t> </a:t>
            </a:r>
            <a:r>
              <a:rPr lang="it-IT" sz="1400" b="1" dirty="0" err="1">
                <a:solidFill>
                  <a:schemeClr val="bg1"/>
                </a:solidFill>
                <a:latin typeface="Century Gothic" panose="020B0502020202020204" pitchFamily="34" charset="0"/>
              </a:rPr>
              <a:t>contaminated</a:t>
            </a:r>
            <a:r>
              <a:rPr lang="it-IT" sz="1400" b="1" dirty="0">
                <a:solidFill>
                  <a:schemeClr val="bg1"/>
                </a:solidFill>
                <a:latin typeface="Century Gothic" panose="020B0502020202020204" pitchFamily="34" charset="0"/>
              </a:rPr>
              <a:t> </a:t>
            </a:r>
            <a:r>
              <a:rPr lang="it-IT" sz="1400" b="1" dirty="0" err="1">
                <a:solidFill>
                  <a:schemeClr val="bg1"/>
                </a:solidFill>
                <a:latin typeface="Century Gothic" panose="020B0502020202020204" pitchFamily="34" charset="0"/>
              </a:rPr>
              <a:t>metals</a:t>
            </a:r>
            <a:endParaRPr lang="it-IT" sz="1400" b="1" dirty="0">
              <a:solidFill>
                <a:schemeClr val="bg1"/>
              </a:solidFill>
              <a:latin typeface="Century Gothic" panose="020B0502020202020204" pitchFamily="34" charset="0"/>
            </a:endParaRPr>
          </a:p>
          <a:p>
            <a:endParaRPr lang="it-IT" sz="1400" dirty="0">
              <a:solidFill>
                <a:schemeClr val="bg1"/>
              </a:solidFill>
              <a:latin typeface="Century Gothic" panose="020B0502020202020204" pitchFamily="34" charset="0"/>
            </a:endParaRPr>
          </a:p>
          <a:p>
            <a:pPr marL="176213" indent="-176213">
              <a:buFont typeface="Arial" panose="020B0604020202020204" pitchFamily="34" charset="0"/>
              <a:buChar char="•"/>
            </a:pPr>
            <a:r>
              <a:rPr lang="it-IT" sz="1400" dirty="0">
                <a:solidFill>
                  <a:schemeClr val="bg1"/>
                </a:solidFill>
                <a:latin typeface="Century Gothic" panose="020B0502020202020204" pitchFamily="34" charset="0"/>
              </a:rPr>
              <a:t>Sogin </a:t>
            </a:r>
            <a:r>
              <a:rPr lang="it-IT" sz="1400" dirty="0" err="1">
                <a:solidFill>
                  <a:schemeClr val="bg1"/>
                </a:solidFill>
                <a:latin typeface="Century Gothic" panose="020B0502020202020204" pitchFamily="34" charset="0"/>
              </a:rPr>
              <a:t>has</a:t>
            </a:r>
            <a:r>
              <a:rPr lang="it-IT" sz="1400" dirty="0">
                <a:solidFill>
                  <a:schemeClr val="bg1"/>
                </a:solidFill>
                <a:latin typeface="Century Gothic" panose="020B0502020202020204" pitchFamily="34" charset="0"/>
              </a:rPr>
              <a:t> selected an </a:t>
            </a:r>
            <a:r>
              <a:rPr lang="it-IT" sz="1400" dirty="0" err="1">
                <a:solidFill>
                  <a:schemeClr val="bg1"/>
                </a:solidFill>
                <a:latin typeface="Century Gothic" panose="020B0502020202020204" pitchFamily="34" charset="0"/>
              </a:rPr>
              <a:t>international</a:t>
            </a:r>
            <a:r>
              <a:rPr lang="it-IT" sz="1400" dirty="0">
                <a:solidFill>
                  <a:schemeClr val="bg1"/>
                </a:solidFill>
                <a:latin typeface="Century Gothic" panose="020B0502020202020204" pitchFamily="34" charset="0"/>
              </a:rPr>
              <a:t> partner </a:t>
            </a:r>
            <a:r>
              <a:rPr lang="it-IT" sz="1400" dirty="0" err="1">
                <a:solidFill>
                  <a:schemeClr val="bg1"/>
                </a:solidFill>
                <a:latin typeface="Century Gothic" panose="020B0502020202020204" pitchFamily="34" charset="0"/>
              </a:rPr>
              <a:t>able</a:t>
            </a:r>
            <a:r>
              <a:rPr lang="it-IT" sz="1400" dirty="0">
                <a:solidFill>
                  <a:schemeClr val="bg1"/>
                </a:solidFill>
                <a:latin typeface="Century Gothic" panose="020B0502020202020204" pitchFamily="34" charset="0"/>
              </a:rPr>
              <a:t> to separate the </a:t>
            </a:r>
            <a:r>
              <a:rPr lang="it-IT" sz="1400" dirty="0" err="1">
                <a:solidFill>
                  <a:schemeClr val="bg1"/>
                </a:solidFill>
                <a:latin typeface="Century Gothic" panose="020B0502020202020204" pitchFamily="34" charset="0"/>
              </a:rPr>
              <a:t>radioactivity</a:t>
            </a:r>
            <a:r>
              <a:rPr lang="it-IT" sz="1400" dirty="0">
                <a:solidFill>
                  <a:schemeClr val="bg1"/>
                </a:solidFill>
                <a:latin typeface="Century Gothic" panose="020B0502020202020204" pitchFamily="34" charset="0"/>
              </a:rPr>
              <a:t> </a:t>
            </a:r>
            <a:r>
              <a:rPr lang="it-IT" sz="1400" dirty="0" err="1">
                <a:solidFill>
                  <a:schemeClr val="bg1"/>
                </a:solidFill>
                <a:latin typeface="Century Gothic" panose="020B0502020202020204" pitchFamily="34" charset="0"/>
              </a:rPr>
              <a:t>content</a:t>
            </a:r>
            <a:r>
              <a:rPr lang="it-IT" sz="1400" dirty="0">
                <a:solidFill>
                  <a:schemeClr val="bg1"/>
                </a:solidFill>
                <a:latin typeface="Century Gothic" panose="020B0502020202020204" pitchFamily="34" charset="0"/>
              </a:rPr>
              <a:t> by </a:t>
            </a:r>
            <a:r>
              <a:rPr lang="it-IT" sz="1400" dirty="0" err="1">
                <a:solidFill>
                  <a:schemeClr val="bg1"/>
                </a:solidFill>
                <a:latin typeface="Century Gothic" panose="020B0502020202020204" pitchFamily="34" charset="0"/>
              </a:rPr>
              <a:t>melting</a:t>
            </a:r>
            <a:r>
              <a:rPr lang="it-IT" sz="1400" dirty="0">
                <a:solidFill>
                  <a:schemeClr val="bg1"/>
                </a:solidFill>
                <a:latin typeface="Century Gothic" panose="020B0502020202020204" pitchFamily="34" charset="0"/>
              </a:rPr>
              <a:t> the </a:t>
            </a:r>
            <a:r>
              <a:rPr lang="it-IT" sz="1400" dirty="0" err="1">
                <a:solidFill>
                  <a:schemeClr val="bg1"/>
                </a:solidFill>
                <a:latin typeface="Century Gothic" panose="020B0502020202020204" pitchFamily="34" charset="0"/>
              </a:rPr>
              <a:t>contaminated</a:t>
            </a:r>
            <a:r>
              <a:rPr lang="it-IT" sz="1400" dirty="0">
                <a:solidFill>
                  <a:schemeClr val="bg1"/>
                </a:solidFill>
                <a:latin typeface="Century Gothic" panose="020B0502020202020204" pitchFamily="34" charset="0"/>
              </a:rPr>
              <a:t> </a:t>
            </a:r>
            <a:r>
              <a:rPr lang="it-IT" sz="1400" dirty="0" err="1">
                <a:solidFill>
                  <a:schemeClr val="bg1"/>
                </a:solidFill>
                <a:latin typeface="Century Gothic" panose="020B0502020202020204" pitchFamily="34" charset="0"/>
              </a:rPr>
              <a:t>metals</a:t>
            </a:r>
            <a:r>
              <a:rPr lang="it-IT" sz="1400" dirty="0">
                <a:solidFill>
                  <a:schemeClr val="bg1"/>
                </a:solidFill>
                <a:latin typeface="Century Gothic" panose="020B0502020202020204" pitchFamily="34" charset="0"/>
              </a:rPr>
              <a:t> </a:t>
            </a:r>
            <a:r>
              <a:rPr lang="it-IT" sz="1400" dirty="0" err="1">
                <a:solidFill>
                  <a:schemeClr val="bg1"/>
                </a:solidFill>
                <a:latin typeface="Century Gothic" panose="020B0502020202020204" pitchFamily="34" charset="0"/>
              </a:rPr>
              <a:t>which</a:t>
            </a:r>
            <a:r>
              <a:rPr lang="it-IT" sz="1400" dirty="0">
                <a:solidFill>
                  <a:schemeClr val="bg1"/>
                </a:solidFill>
                <a:latin typeface="Century Gothic" panose="020B0502020202020204" pitchFamily="34" charset="0"/>
              </a:rPr>
              <a:t> come from the decommissioning of Garigliano, Latina and Trino </a:t>
            </a:r>
            <a:r>
              <a:rPr lang="it-IT" sz="1400" dirty="0" err="1">
                <a:solidFill>
                  <a:schemeClr val="bg1"/>
                </a:solidFill>
                <a:latin typeface="Century Gothic" panose="020B0502020202020204" pitchFamily="34" charset="0"/>
              </a:rPr>
              <a:t>NPPs</a:t>
            </a:r>
            <a:endParaRPr lang="it-IT" sz="1400" dirty="0">
              <a:solidFill>
                <a:schemeClr val="bg1"/>
              </a:solidFill>
              <a:latin typeface="Century Gothic" panose="020B0502020202020204" pitchFamily="34" charset="0"/>
            </a:endParaRPr>
          </a:p>
          <a:p>
            <a:pPr marL="176213" indent="-176213">
              <a:buFont typeface="Arial" panose="020B0604020202020204" pitchFamily="34" charset="0"/>
              <a:buChar char="•"/>
            </a:pPr>
            <a:r>
              <a:rPr lang="it-IT" sz="1400" dirty="0">
                <a:solidFill>
                  <a:schemeClr val="bg1"/>
                </a:solidFill>
                <a:latin typeface="Century Gothic" panose="020B0502020202020204" pitchFamily="34" charset="0"/>
              </a:rPr>
              <a:t>The activity </a:t>
            </a:r>
            <a:r>
              <a:rPr lang="it-IT" sz="1400" dirty="0" err="1">
                <a:solidFill>
                  <a:schemeClr val="bg1"/>
                </a:solidFill>
                <a:latin typeface="Century Gothic" panose="020B0502020202020204" pitchFamily="34" charset="0"/>
              </a:rPr>
              <a:t>foresees</a:t>
            </a:r>
            <a:r>
              <a:rPr lang="it-IT" sz="1400" dirty="0">
                <a:solidFill>
                  <a:schemeClr val="bg1"/>
                </a:solidFill>
                <a:latin typeface="Century Gothic" panose="020B0502020202020204" pitchFamily="34" charset="0"/>
              </a:rPr>
              <a:t> the treatment of some </a:t>
            </a:r>
            <a:r>
              <a:rPr lang="it-IT" sz="1400" b="1" dirty="0">
                <a:solidFill>
                  <a:schemeClr val="bg1"/>
                </a:solidFill>
                <a:latin typeface="Century Gothic" panose="020B0502020202020204" pitchFamily="34" charset="0"/>
              </a:rPr>
              <a:t>1.800 t</a:t>
            </a:r>
            <a:r>
              <a:rPr lang="it-IT" sz="1400" dirty="0">
                <a:solidFill>
                  <a:schemeClr val="bg1"/>
                </a:solidFill>
                <a:latin typeface="Century Gothic" panose="020B0502020202020204" pitchFamily="34" charset="0"/>
              </a:rPr>
              <a:t> of </a:t>
            </a:r>
            <a:r>
              <a:rPr lang="it-IT" sz="1400" dirty="0" err="1">
                <a:solidFill>
                  <a:schemeClr val="bg1"/>
                </a:solidFill>
                <a:latin typeface="Century Gothic" panose="020B0502020202020204" pitchFamily="34" charset="0"/>
              </a:rPr>
              <a:t>steel</a:t>
            </a:r>
            <a:r>
              <a:rPr lang="it-IT" sz="1400" dirty="0">
                <a:solidFill>
                  <a:schemeClr val="bg1"/>
                </a:solidFill>
                <a:latin typeface="Century Gothic" panose="020B0502020202020204" pitchFamily="34" charset="0"/>
              </a:rPr>
              <a:t>, </a:t>
            </a:r>
            <a:r>
              <a:rPr lang="it-IT" sz="1400" b="1" dirty="0">
                <a:solidFill>
                  <a:schemeClr val="bg1"/>
                </a:solidFill>
                <a:latin typeface="Century Gothic" panose="020B0502020202020204" pitchFamily="34" charset="0"/>
              </a:rPr>
              <a:t>90% of </a:t>
            </a:r>
            <a:r>
              <a:rPr lang="it-IT" sz="1400" b="1" dirty="0" err="1">
                <a:solidFill>
                  <a:schemeClr val="bg1"/>
                </a:solidFill>
                <a:latin typeface="Century Gothic" panose="020B0502020202020204" pitchFamily="34" charset="0"/>
              </a:rPr>
              <a:t>which</a:t>
            </a:r>
            <a:r>
              <a:rPr lang="it-IT" sz="1400" dirty="0">
                <a:solidFill>
                  <a:schemeClr val="bg1"/>
                </a:solidFill>
                <a:latin typeface="Century Gothic" panose="020B0502020202020204" pitchFamily="34" charset="0"/>
              </a:rPr>
              <a:t>, </a:t>
            </a:r>
            <a:r>
              <a:rPr lang="it-IT" sz="1400" dirty="0" err="1">
                <a:solidFill>
                  <a:schemeClr val="bg1"/>
                </a:solidFill>
                <a:latin typeface="Century Gothic" panose="020B0502020202020204" pitchFamily="34" charset="0"/>
              </a:rPr>
              <a:t>after</a:t>
            </a:r>
            <a:r>
              <a:rPr lang="it-IT" sz="1400" dirty="0">
                <a:solidFill>
                  <a:schemeClr val="bg1"/>
                </a:solidFill>
                <a:latin typeface="Century Gothic" panose="020B0502020202020204" pitchFamily="34" charset="0"/>
              </a:rPr>
              <a:t> </a:t>
            </a:r>
            <a:r>
              <a:rPr lang="it-IT" sz="1400" dirty="0" err="1">
                <a:solidFill>
                  <a:schemeClr val="bg1"/>
                </a:solidFill>
                <a:latin typeface="Century Gothic" panose="020B0502020202020204" pitchFamily="34" charset="0"/>
              </a:rPr>
              <a:t>separation</a:t>
            </a:r>
            <a:r>
              <a:rPr lang="it-IT" sz="1400" dirty="0">
                <a:solidFill>
                  <a:schemeClr val="bg1"/>
                </a:solidFill>
                <a:latin typeface="Century Gothic" panose="020B0502020202020204" pitchFamily="34" charset="0"/>
              </a:rPr>
              <a:t> of the </a:t>
            </a:r>
            <a:r>
              <a:rPr lang="it-IT" sz="1400" dirty="0" err="1">
                <a:solidFill>
                  <a:schemeClr val="bg1"/>
                </a:solidFill>
                <a:latin typeface="Century Gothic" panose="020B0502020202020204" pitchFamily="34" charset="0"/>
              </a:rPr>
              <a:t>radioactive</a:t>
            </a:r>
            <a:r>
              <a:rPr lang="it-IT" sz="1400" dirty="0">
                <a:solidFill>
                  <a:schemeClr val="bg1"/>
                </a:solidFill>
                <a:latin typeface="Century Gothic" panose="020B0502020202020204" pitchFamily="34" charset="0"/>
              </a:rPr>
              <a:t> part, </a:t>
            </a:r>
            <a:r>
              <a:rPr lang="it-IT" sz="1400" b="1" dirty="0">
                <a:solidFill>
                  <a:schemeClr val="bg1"/>
                </a:solidFill>
                <a:latin typeface="Century Gothic" panose="020B0502020202020204" pitchFamily="34" charset="0"/>
              </a:rPr>
              <a:t>can be </a:t>
            </a:r>
            <a:r>
              <a:rPr lang="it-IT" sz="1400" b="1" dirty="0" err="1">
                <a:solidFill>
                  <a:schemeClr val="bg1"/>
                </a:solidFill>
                <a:latin typeface="Century Gothic" panose="020B0502020202020204" pitchFamily="34" charset="0"/>
              </a:rPr>
              <a:t>recycled</a:t>
            </a:r>
            <a:endParaRPr lang="it-IT" sz="1400" b="1" baseline="30000" dirty="0">
              <a:solidFill>
                <a:schemeClr val="bg1"/>
              </a:solidFill>
              <a:latin typeface="Century Gothic" panose="020B0502020202020204" pitchFamily="34" charset="0"/>
            </a:endParaRPr>
          </a:p>
        </p:txBody>
      </p:sp>
      <p:pic>
        <p:nvPicPr>
          <p:cNvPr id="8" name="Immagine 7">
            <a:extLst>
              <a:ext uri="{FF2B5EF4-FFF2-40B4-BE49-F238E27FC236}">
                <a16:creationId xmlns:a16="http://schemas.microsoft.com/office/drawing/2014/main" id="{0CF9A38D-C2DB-404D-853F-89B82E7F4B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792" r="15489"/>
          <a:stretch/>
        </p:blipFill>
        <p:spPr>
          <a:xfrm>
            <a:off x="1749944" y="2538962"/>
            <a:ext cx="2463471" cy="1733917"/>
          </a:xfrm>
          <a:prstGeom prst="roundRect">
            <a:avLst>
              <a:gd name="adj" fmla="val 8594"/>
            </a:avLst>
          </a:prstGeom>
          <a:solidFill>
            <a:srgbClr val="FFFFFF">
              <a:shade val="85000"/>
            </a:srgbClr>
          </a:solidFill>
          <a:ln>
            <a:noFill/>
          </a:ln>
          <a:effectLst/>
        </p:spPr>
      </p:pic>
      <p:sp>
        <p:nvSpPr>
          <p:cNvPr id="9" name="Rettangolo con angoli arrotondati 8">
            <a:extLst>
              <a:ext uri="{FF2B5EF4-FFF2-40B4-BE49-F238E27FC236}">
                <a16:creationId xmlns:a16="http://schemas.microsoft.com/office/drawing/2014/main" id="{F61B7A2D-B534-4BEE-B8FB-30D722AF1422}"/>
              </a:ext>
            </a:extLst>
          </p:cNvPr>
          <p:cNvSpPr/>
          <p:nvPr/>
        </p:nvSpPr>
        <p:spPr>
          <a:xfrm>
            <a:off x="4278112" y="4416898"/>
            <a:ext cx="7209038" cy="1550555"/>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solidFill>
                  <a:schemeClr val="bg1"/>
                </a:solidFill>
                <a:latin typeface="Century Gothic" panose="020B0502020202020204" pitchFamily="34" charset="0"/>
              </a:rPr>
              <a:t>New CEMEX </a:t>
            </a:r>
            <a:r>
              <a:rPr lang="it-IT" sz="1400" b="1" dirty="0" err="1">
                <a:solidFill>
                  <a:schemeClr val="bg1"/>
                </a:solidFill>
                <a:latin typeface="Century Gothic" panose="020B0502020202020204" pitchFamily="34" charset="0"/>
              </a:rPr>
              <a:t>conditioning</a:t>
            </a:r>
            <a:r>
              <a:rPr lang="it-IT" sz="1400" b="1" dirty="0">
                <a:solidFill>
                  <a:schemeClr val="bg1"/>
                </a:solidFill>
                <a:latin typeface="Century Gothic" panose="020B0502020202020204" pitchFamily="34" charset="0"/>
              </a:rPr>
              <a:t> approach</a:t>
            </a:r>
          </a:p>
          <a:p>
            <a:endParaRPr lang="it-IT" sz="1400" dirty="0">
              <a:solidFill>
                <a:schemeClr val="bg1"/>
              </a:solidFill>
              <a:latin typeface="Century Gothic" panose="020B0502020202020204" pitchFamily="34" charset="0"/>
            </a:endParaRPr>
          </a:p>
          <a:p>
            <a:pPr marL="176213" indent="-176213">
              <a:buFont typeface="Arial" panose="020B0604020202020204" pitchFamily="34" charset="0"/>
              <a:buChar char="•"/>
            </a:pPr>
            <a:r>
              <a:rPr lang="en-US" sz="1400" dirty="0">
                <a:solidFill>
                  <a:schemeClr val="bg1"/>
                </a:solidFill>
                <a:latin typeface="Century Gothic" panose="020B0502020202020204" pitchFamily="34" charset="0"/>
              </a:rPr>
              <a:t>The minimization of radioactive waste is also carried out through innovative processes for the conditioning of liquid radioactive waste</a:t>
            </a:r>
          </a:p>
          <a:p>
            <a:pPr marL="176213" indent="-176213">
              <a:buFont typeface="Arial" panose="020B0604020202020204" pitchFamily="34" charset="0"/>
              <a:buChar char="•"/>
            </a:pPr>
            <a:r>
              <a:rPr lang="en-US" sz="1400" dirty="0">
                <a:solidFill>
                  <a:schemeClr val="bg1"/>
                </a:solidFill>
                <a:latin typeface="Century Gothic" panose="020B0502020202020204" pitchFamily="34" charset="0"/>
              </a:rPr>
              <a:t>In fact, a new approach on the solidification of liquid radioactive waste from </a:t>
            </a:r>
            <a:r>
              <a:rPr lang="en-US" sz="1400" dirty="0" err="1">
                <a:solidFill>
                  <a:schemeClr val="bg1"/>
                </a:solidFill>
                <a:latin typeface="Century Gothic" panose="020B0502020202020204" pitchFamily="34" charset="0"/>
              </a:rPr>
              <a:t>Saluggia</a:t>
            </a:r>
            <a:r>
              <a:rPr lang="en-US" sz="1400" dirty="0">
                <a:solidFill>
                  <a:schemeClr val="bg1"/>
                </a:solidFill>
                <a:latin typeface="Century Gothic" panose="020B0502020202020204" pitchFamily="34" charset="0"/>
              </a:rPr>
              <a:t> CEMEX plant, and the consequent new qualification recipe, will reduce the final waste package volume of by some </a:t>
            </a:r>
            <a:r>
              <a:rPr lang="en-US" sz="1400" b="1" dirty="0">
                <a:solidFill>
                  <a:schemeClr val="bg1"/>
                </a:solidFill>
                <a:latin typeface="Century Gothic" panose="020B0502020202020204" pitchFamily="34" charset="0"/>
              </a:rPr>
              <a:t>40 cubic meters</a:t>
            </a:r>
            <a:endParaRPr lang="it-IT" sz="1400" b="1" dirty="0">
              <a:solidFill>
                <a:schemeClr val="bg1"/>
              </a:solidFill>
              <a:latin typeface="Century Gothic" panose="020B0502020202020204" pitchFamily="34" charset="0"/>
            </a:endParaRPr>
          </a:p>
        </p:txBody>
      </p:sp>
      <p:pic>
        <p:nvPicPr>
          <p:cNvPr id="10" name="Immagine 9">
            <a:extLst>
              <a:ext uri="{FF2B5EF4-FFF2-40B4-BE49-F238E27FC236}">
                <a16:creationId xmlns:a16="http://schemas.microsoft.com/office/drawing/2014/main" id="{847CFBA2-2167-4161-8686-45BD407279EB}"/>
              </a:ext>
            </a:extLst>
          </p:cNvPr>
          <p:cNvPicPr>
            <a:picLocks noChangeAspect="1"/>
          </p:cNvPicPr>
          <p:nvPr/>
        </p:nvPicPr>
        <p:blipFill rotWithShape="1">
          <a:blip r:embed="rId4"/>
          <a:srcRect t="14536" b="9920"/>
          <a:stretch/>
        </p:blipFill>
        <p:spPr>
          <a:xfrm>
            <a:off x="1749944" y="4410991"/>
            <a:ext cx="2463471" cy="1562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ttangolo 10">
            <a:extLst>
              <a:ext uri="{FF2B5EF4-FFF2-40B4-BE49-F238E27FC236}">
                <a16:creationId xmlns:a16="http://schemas.microsoft.com/office/drawing/2014/main" id="{D43C691F-E96D-41D4-90BE-C1A2493E588D}"/>
              </a:ext>
            </a:extLst>
          </p:cNvPr>
          <p:cNvSpPr/>
          <p:nvPr/>
        </p:nvSpPr>
        <p:spPr>
          <a:xfrm>
            <a:off x="1020726" y="1339216"/>
            <a:ext cx="10582695" cy="1146211"/>
          </a:xfrm>
          <a:prstGeom prst="rect">
            <a:avLst/>
          </a:prstGeom>
        </p:spPr>
        <p:txBody>
          <a:bodyPr wrap="square">
            <a:spAutoFit/>
          </a:bodyPr>
          <a:lstStyle/>
          <a:p>
            <a:pPr defTabSz="685800">
              <a:lnSpc>
                <a:spcPct val="107000"/>
              </a:lnSpc>
            </a:pPr>
            <a:r>
              <a:rPr lang="en-US" sz="1600" b="1" dirty="0">
                <a:solidFill>
                  <a:srgbClr val="5FB046"/>
                </a:solidFill>
                <a:latin typeface="Century Gothic" panose="020B0502020202020204" pitchFamily="34" charset="0"/>
                <a:ea typeface="Calibri" panose="020F0502020204030204" pitchFamily="34" charset="0"/>
                <a:cs typeface="Arial" panose="020B0604020202020204" pitchFamily="34" charset="0"/>
              </a:rPr>
              <a:t>The dismantling of nuclear power plants and facilities involves decontamination techniques </a:t>
            </a:r>
            <a:r>
              <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and </a:t>
            </a:r>
            <a:r>
              <a:rPr lang="en-US" sz="1600" b="1" dirty="0">
                <a:solidFill>
                  <a:srgbClr val="5FB046"/>
                </a:solidFill>
                <a:latin typeface="Century Gothic" panose="020B0502020202020204" pitchFamily="34" charset="0"/>
                <a:ea typeface="Calibri" panose="020F0502020204030204" pitchFamily="34" charset="0"/>
                <a:cs typeface="Arial" panose="020B0604020202020204" pitchFamily="34" charset="0"/>
              </a:rPr>
              <a:t>treatment of radioactive materials </a:t>
            </a:r>
            <a:r>
              <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to significantly </a:t>
            </a:r>
            <a:r>
              <a:rPr lang="en-US" sz="1600" b="1" dirty="0">
                <a:solidFill>
                  <a:srgbClr val="5FB046"/>
                </a:solidFill>
                <a:latin typeface="Century Gothic" panose="020B0502020202020204" pitchFamily="34" charset="0"/>
                <a:ea typeface="Calibri" panose="020F0502020204030204" pitchFamily="34" charset="0"/>
                <a:cs typeface="Arial" panose="020B0604020202020204" pitchFamily="34" charset="0"/>
              </a:rPr>
              <a:t>reduce the production of radioactive waste and the exploitation of raw materials.</a:t>
            </a:r>
          </a:p>
          <a:p>
            <a:pPr defTabSz="685800">
              <a:lnSpc>
                <a:spcPct val="107000"/>
              </a:lnSpc>
            </a:pPr>
            <a:r>
              <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Some examples:</a:t>
            </a:r>
          </a:p>
        </p:txBody>
      </p:sp>
      <p:sp>
        <p:nvSpPr>
          <p:cNvPr id="17" name="CasellaDiTesto 16">
            <a:extLst>
              <a:ext uri="{FF2B5EF4-FFF2-40B4-BE49-F238E27FC236}">
                <a16:creationId xmlns:a16="http://schemas.microsoft.com/office/drawing/2014/main" id="{7A8DE16C-C051-4F8E-9F9B-3E1917D16A9F}"/>
              </a:ext>
            </a:extLst>
          </p:cNvPr>
          <p:cNvSpPr txBox="1"/>
          <p:nvPr/>
        </p:nvSpPr>
        <p:spPr>
          <a:xfrm>
            <a:off x="1981199" y="6356351"/>
            <a:ext cx="838691" cy="253916"/>
          </a:xfrm>
          <a:prstGeom prst="rect">
            <a:avLst/>
          </a:prstGeom>
          <a:noFill/>
        </p:spPr>
        <p:txBody>
          <a:bodyPr wrap="none" rtlCol="0">
            <a:spAutoFit/>
          </a:bodyPr>
          <a:lstStyle/>
          <a:p>
            <a:r>
              <a:rPr lang="it-IT" sz="1050" dirty="0">
                <a:solidFill>
                  <a:schemeClr val="tx1">
                    <a:lumMod val="65000"/>
                    <a:lumOff val="35000"/>
                  </a:schemeClr>
                </a:solidFill>
                <a:latin typeface="Century Gothic" panose="020B0502020202020204" pitchFamily="34" charset="0"/>
              </a:rPr>
              <a:t>Public use</a:t>
            </a:r>
          </a:p>
        </p:txBody>
      </p:sp>
      <p:sp>
        <p:nvSpPr>
          <p:cNvPr id="18" name="Segnaposto testo 1">
            <a:extLst>
              <a:ext uri="{FF2B5EF4-FFF2-40B4-BE49-F238E27FC236}">
                <a16:creationId xmlns:a16="http://schemas.microsoft.com/office/drawing/2014/main" id="{A1434A5B-91A7-47DB-85B5-010443EDD9AC}"/>
              </a:ext>
            </a:extLst>
          </p:cNvPr>
          <p:cNvSpPr txBox="1">
            <a:spLocks/>
          </p:cNvSpPr>
          <p:nvPr/>
        </p:nvSpPr>
        <p:spPr>
          <a:xfrm rot="16200000">
            <a:off x="-2254522" y="3875936"/>
            <a:ext cx="5100068" cy="59101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baseline="0">
                <a:solidFill>
                  <a:schemeClr val="bg1">
                    <a:alpha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Sogin </a:t>
            </a:r>
            <a:r>
              <a:rPr lang="it-IT" dirty="0" err="1"/>
              <a:t>circular</a:t>
            </a:r>
            <a:r>
              <a:rPr lang="it-IT" dirty="0"/>
              <a:t> economy </a:t>
            </a:r>
            <a:r>
              <a:rPr lang="it-IT" dirty="0" err="1"/>
              <a:t>strategy</a:t>
            </a:r>
            <a:endParaRPr lang="it-IT" dirty="0"/>
          </a:p>
        </p:txBody>
      </p:sp>
    </p:spTree>
    <p:extLst>
      <p:ext uri="{BB962C8B-B14F-4D97-AF65-F5344CB8AC3E}">
        <p14:creationId xmlns:p14="http://schemas.microsoft.com/office/powerpoint/2010/main" val="386992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GREEN ENGINEERING</a:t>
            </a:r>
          </a:p>
        </p:txBody>
      </p:sp>
      <p:sp>
        <p:nvSpPr>
          <p:cNvPr id="2" name="Segnaposto numero diapositiva 1"/>
          <p:cNvSpPr>
            <a:spLocks noGrp="1"/>
          </p:cNvSpPr>
          <p:nvPr>
            <p:ph type="sldNum" sz="quarter" idx="4"/>
          </p:nvPr>
        </p:nvSpPr>
        <p:spPr/>
        <p:txBody>
          <a:bodyPr/>
          <a:lstStyle/>
          <a:p>
            <a:fld id="{B2DE9895-7859-46F6-A6BC-CA24EA03DA05}" type="slidenum">
              <a:rPr lang="it-IT" smtClean="0"/>
              <a:pPr/>
              <a:t>9</a:t>
            </a:fld>
            <a:endParaRPr lang="it-IT" dirty="0"/>
          </a:p>
        </p:txBody>
      </p:sp>
      <p:sp>
        <p:nvSpPr>
          <p:cNvPr id="6" name="Rettangolo 5">
            <a:extLst>
              <a:ext uri="{FF2B5EF4-FFF2-40B4-BE49-F238E27FC236}">
                <a16:creationId xmlns:a16="http://schemas.microsoft.com/office/drawing/2014/main" id="{D43C691F-E96D-41D4-90BE-C1A2493E588D}"/>
              </a:ext>
            </a:extLst>
          </p:cNvPr>
          <p:cNvSpPr/>
          <p:nvPr/>
        </p:nvSpPr>
        <p:spPr>
          <a:xfrm>
            <a:off x="1020726" y="1201272"/>
            <a:ext cx="10599774" cy="2970172"/>
          </a:xfrm>
          <a:prstGeom prst="rect">
            <a:avLst/>
          </a:prstGeom>
        </p:spPr>
        <p:txBody>
          <a:bodyPr wrap="square">
            <a:spAutoFit/>
          </a:bodyPr>
          <a:lstStyle/>
          <a:p>
            <a:pPr defTabSz="685800">
              <a:lnSpc>
                <a:spcPct val="107000"/>
              </a:lnSpc>
            </a:pPr>
            <a:r>
              <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In addition to complying with all the security standards in terms of nuclear installations, Sogin has always given maximum importance to adopting technological production processes in all its projects and fields, aimed at </a:t>
            </a:r>
            <a:r>
              <a:rPr lang="en-US" sz="1600" b="1"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minimizing total and secondary environmental impacts</a:t>
            </a:r>
            <a:r>
              <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 </a:t>
            </a:r>
          </a:p>
          <a:p>
            <a:pPr defTabSz="685800">
              <a:lnSpc>
                <a:spcPct val="107000"/>
              </a:lnSpc>
            </a:pPr>
            <a:endPar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endParaRPr>
          </a:p>
          <a:p>
            <a:pPr defTabSz="685800">
              <a:lnSpc>
                <a:spcPct val="107000"/>
              </a:lnSpc>
            </a:pPr>
            <a:r>
              <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For this reason, Sogin is implementing two main approaches: </a:t>
            </a:r>
          </a:p>
          <a:p>
            <a:pPr defTabSz="685800">
              <a:lnSpc>
                <a:spcPct val="107000"/>
              </a:lnSpc>
            </a:pPr>
            <a:endPar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endParaRPr>
          </a:p>
          <a:p>
            <a:pPr defTabSz="685800">
              <a:lnSpc>
                <a:spcPct val="107000"/>
              </a:lnSpc>
            </a:pPr>
            <a:r>
              <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1. </a:t>
            </a:r>
            <a:r>
              <a:rPr lang="en-US" sz="1600" b="1" dirty="0">
                <a:solidFill>
                  <a:srgbClr val="5FB046"/>
                </a:solidFill>
                <a:latin typeface="Century Gothic" panose="020B0502020202020204" pitchFamily="34" charset="0"/>
                <a:ea typeface="Calibri" panose="020F0502020204030204" pitchFamily="34" charset="0"/>
                <a:cs typeface="Arial" panose="020B0604020202020204" pitchFamily="34" charset="0"/>
              </a:rPr>
              <a:t>Use of materials </a:t>
            </a:r>
            <a:r>
              <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that, while complying with security standards, </a:t>
            </a:r>
            <a:r>
              <a:rPr lang="en-US" sz="1600" b="1" dirty="0">
                <a:solidFill>
                  <a:srgbClr val="5FB046"/>
                </a:solidFill>
                <a:latin typeface="Century Gothic" panose="020B0502020202020204" pitchFamily="34" charset="0"/>
                <a:ea typeface="Calibri" panose="020F0502020204030204" pitchFamily="34" charset="0"/>
                <a:cs typeface="Arial" panose="020B0604020202020204" pitchFamily="34" charset="0"/>
              </a:rPr>
              <a:t>have a lower total impact </a:t>
            </a:r>
            <a:r>
              <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in terms of Life Cycle Assessment; </a:t>
            </a:r>
          </a:p>
          <a:p>
            <a:pPr defTabSz="685800">
              <a:lnSpc>
                <a:spcPct val="107000"/>
              </a:lnSpc>
            </a:pPr>
            <a:endPar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endParaRPr>
          </a:p>
          <a:p>
            <a:pPr defTabSz="685800">
              <a:lnSpc>
                <a:spcPct val="107000"/>
              </a:lnSpc>
            </a:pPr>
            <a:r>
              <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2. </a:t>
            </a:r>
            <a:r>
              <a:rPr lang="en-US" sz="1600" b="1" dirty="0">
                <a:solidFill>
                  <a:srgbClr val="5FB046"/>
                </a:solidFill>
                <a:latin typeface="Century Gothic" panose="020B0502020202020204" pitchFamily="34" charset="0"/>
                <a:ea typeface="Calibri" panose="020F0502020204030204" pitchFamily="34" charset="0"/>
                <a:cs typeface="Arial" panose="020B0604020202020204" pitchFamily="34" charset="0"/>
              </a:rPr>
              <a:t>A change in the strategies </a:t>
            </a:r>
            <a:r>
              <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adopted to build plants and systems, </a:t>
            </a:r>
            <a:r>
              <a:rPr lang="en-US" sz="1600" b="1" dirty="0">
                <a:solidFill>
                  <a:srgbClr val="5FB046"/>
                </a:solidFill>
                <a:latin typeface="Century Gothic" panose="020B0502020202020204" pitchFamily="34" charset="0"/>
                <a:ea typeface="Calibri" panose="020F0502020204030204" pitchFamily="34" charset="0"/>
                <a:cs typeface="Arial" panose="020B0604020202020204" pitchFamily="34" charset="0"/>
              </a:rPr>
              <a:t>in order to minimize the environmental impacts </a:t>
            </a:r>
            <a:r>
              <a:rPr lang="en-US" sz="1600" dirty="0">
                <a:solidFill>
                  <a:schemeClr val="tx1">
                    <a:lumMod val="75000"/>
                    <a:lumOff val="25000"/>
                  </a:schemeClr>
                </a:solidFill>
                <a:latin typeface="Century Gothic" panose="020B0502020202020204" pitchFamily="34" charset="0"/>
                <a:ea typeface="Calibri" panose="020F0502020204030204" pitchFamily="34" charset="0"/>
                <a:cs typeface="Arial" panose="020B0604020202020204" pitchFamily="34" charset="0"/>
              </a:rPr>
              <a:t>of the whole Decommissioning and Waste Management activity. </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9695" y="4152116"/>
            <a:ext cx="8689456" cy="2340758"/>
          </a:xfrm>
          <a:prstGeom prst="rect">
            <a:avLst/>
          </a:prstGeom>
        </p:spPr>
      </p:pic>
      <p:sp>
        <p:nvSpPr>
          <p:cNvPr id="11" name="CasellaDiTesto 10">
            <a:extLst>
              <a:ext uri="{FF2B5EF4-FFF2-40B4-BE49-F238E27FC236}">
                <a16:creationId xmlns:a16="http://schemas.microsoft.com/office/drawing/2014/main" id="{C8EF0F6B-FDEB-4ED7-8FFA-5D941E90E401}"/>
              </a:ext>
            </a:extLst>
          </p:cNvPr>
          <p:cNvSpPr txBox="1"/>
          <p:nvPr/>
        </p:nvSpPr>
        <p:spPr>
          <a:xfrm>
            <a:off x="1981199" y="6356351"/>
            <a:ext cx="838691" cy="253916"/>
          </a:xfrm>
          <a:prstGeom prst="rect">
            <a:avLst/>
          </a:prstGeom>
          <a:noFill/>
        </p:spPr>
        <p:txBody>
          <a:bodyPr wrap="none" rtlCol="0">
            <a:spAutoFit/>
          </a:bodyPr>
          <a:lstStyle/>
          <a:p>
            <a:r>
              <a:rPr lang="it-IT" sz="1050" dirty="0">
                <a:solidFill>
                  <a:schemeClr val="tx1">
                    <a:lumMod val="65000"/>
                    <a:lumOff val="35000"/>
                  </a:schemeClr>
                </a:solidFill>
                <a:latin typeface="Century Gothic" panose="020B0502020202020204" pitchFamily="34" charset="0"/>
              </a:rPr>
              <a:t>Public use</a:t>
            </a:r>
          </a:p>
        </p:txBody>
      </p:sp>
      <p:sp>
        <p:nvSpPr>
          <p:cNvPr id="14" name="Segnaposto testo 1">
            <a:extLst>
              <a:ext uri="{FF2B5EF4-FFF2-40B4-BE49-F238E27FC236}">
                <a16:creationId xmlns:a16="http://schemas.microsoft.com/office/drawing/2014/main" id="{4B2E102E-1B59-41EB-87AD-D55B53737EDB}"/>
              </a:ext>
            </a:extLst>
          </p:cNvPr>
          <p:cNvSpPr txBox="1">
            <a:spLocks/>
          </p:cNvSpPr>
          <p:nvPr/>
        </p:nvSpPr>
        <p:spPr>
          <a:xfrm rot="16200000">
            <a:off x="-2254522" y="3875936"/>
            <a:ext cx="5100068" cy="59101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baseline="0">
                <a:solidFill>
                  <a:schemeClr val="bg1">
                    <a:alpha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Sogin </a:t>
            </a:r>
            <a:r>
              <a:rPr lang="it-IT" dirty="0" err="1"/>
              <a:t>circular</a:t>
            </a:r>
            <a:r>
              <a:rPr lang="it-IT" dirty="0"/>
              <a:t> economy </a:t>
            </a:r>
            <a:r>
              <a:rPr lang="it-IT" dirty="0" err="1"/>
              <a:t>strategy</a:t>
            </a:r>
            <a:endParaRPr lang="it-IT" dirty="0"/>
          </a:p>
        </p:txBody>
      </p:sp>
    </p:spTree>
    <p:extLst>
      <p:ext uri="{BB962C8B-B14F-4D97-AF65-F5344CB8AC3E}">
        <p14:creationId xmlns:p14="http://schemas.microsoft.com/office/powerpoint/2010/main" val="2952791816"/>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b="1" kern="1200" dirty="0" smtClean="0">
            <a:solidFill>
              <a:schemeClr val="tx1">
                <a:lumMod val="50000"/>
                <a:lumOff val="50000"/>
              </a:schemeClr>
            </a:solidFill>
            <a:effectLst/>
            <a:latin typeface="Century Gothic" panose="020B0502020202020204" pitchFamily="34" charset="0"/>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22DF42C746F1E419324A744B7C38419" ma:contentTypeVersion="6" ma:contentTypeDescription="Creare un nuovo documento." ma:contentTypeScope="" ma:versionID="0e46218620ea05c96e64dcf931306299">
  <xsd:schema xmlns:xsd="http://www.w3.org/2001/XMLSchema" xmlns:xs="http://www.w3.org/2001/XMLSchema" xmlns:p="http://schemas.microsoft.com/office/2006/metadata/properties" xmlns:ns2="cd9c071d-ec33-4f96-83c6-10b81da37a09" targetNamespace="http://schemas.microsoft.com/office/2006/metadata/properties" ma:root="true" ma:fieldsID="b36392aeb1f17c943f969d26bc8d90ed" ns2:_="">
    <xsd:import namespace="cd9c071d-ec33-4f96-83c6-10b81da37a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c071d-ec33-4f96-83c6-10b81da37a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7F08E9-2F83-41EB-9A50-3BA39113E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c071d-ec33-4f96-83c6-10b81da37a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6216AA-51DF-489F-A903-7EF049CCFFE5}">
  <ds:schemaRefs>
    <ds:schemaRef ds:uri="http://schemas.microsoft.com/office/infopath/2007/PartnerControls"/>
    <ds:schemaRef ds:uri="http://purl.org/dc/dcmitype/"/>
    <ds:schemaRef ds:uri="http://purl.org/dc/elements/1.1/"/>
    <ds:schemaRef ds:uri="http://schemas.microsoft.com/office/2006/documentManagement/types"/>
    <ds:schemaRef ds:uri="http://purl.org/dc/terms/"/>
    <ds:schemaRef ds:uri="http://www.w3.org/XML/1998/namespace"/>
    <ds:schemaRef ds:uri="http://schemas.openxmlformats.org/package/2006/metadata/core-properties"/>
    <ds:schemaRef ds:uri="cd9c071d-ec33-4f96-83c6-10b81da37a09"/>
    <ds:schemaRef ds:uri="http://schemas.microsoft.com/office/2006/metadata/properties"/>
  </ds:schemaRefs>
</ds:datastoreItem>
</file>

<file path=customXml/itemProps3.xml><?xml version="1.0" encoding="utf-8"?>
<ds:datastoreItem xmlns:ds="http://schemas.openxmlformats.org/officeDocument/2006/customXml" ds:itemID="{ED6B1595-D6B2-4D06-8EF5-34D0FDC472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2106</TotalTime>
  <Words>1774</Words>
  <Application>Microsoft Office PowerPoint</Application>
  <PresentationFormat>Widescreen</PresentationFormat>
  <Paragraphs>712</Paragraphs>
  <Slides>11</Slides>
  <Notes>9</Notes>
  <HiddenSlides>0</HiddenSlides>
  <MMClips>0</MMClips>
  <ScaleCrop>false</ScaleCrop>
  <HeadingPairs>
    <vt:vector size="6" baseType="variant">
      <vt:variant>
        <vt:lpstr>Caratteri utilizzati</vt:lpstr>
      </vt:variant>
      <vt:variant>
        <vt:i4>4</vt:i4>
      </vt:variant>
      <vt:variant>
        <vt:lpstr>Tema</vt:lpstr>
      </vt:variant>
      <vt:variant>
        <vt:i4>7</vt:i4>
      </vt:variant>
      <vt:variant>
        <vt:lpstr>Titoli diapositive</vt:lpstr>
      </vt:variant>
      <vt:variant>
        <vt:i4>11</vt:i4>
      </vt:variant>
    </vt:vector>
  </HeadingPairs>
  <TitlesOfParts>
    <vt:vector size="22" baseType="lpstr">
      <vt:lpstr>Arial</vt:lpstr>
      <vt:lpstr>Calibri</vt:lpstr>
      <vt:lpstr>Century Gothic</vt:lpstr>
      <vt:lpstr>Wingdings</vt:lpstr>
      <vt:lpstr>1_Tema di Office</vt:lpstr>
      <vt:lpstr>Personalizza struttura</vt:lpstr>
      <vt:lpstr>1_Personalizza struttura</vt:lpstr>
      <vt:lpstr>2_Personalizza struttura</vt:lpstr>
      <vt:lpstr>3_Personalizza struttura</vt:lpstr>
      <vt:lpstr>4_Personalizza struttura</vt:lpstr>
      <vt:lpstr>5_Personalizza struttura</vt:lpstr>
      <vt:lpstr>Circular economy in nuclear decommissioning</vt:lpstr>
      <vt:lpstr>SOGIN GROUP</vt:lpstr>
      <vt:lpstr>WHERE SOGIN GROUP IS IN ITALY</vt:lpstr>
      <vt:lpstr>OUR INTERNATIONAL ACTIVITIES</vt:lpstr>
      <vt:lpstr>SOGIN STRATEGY FOR CIRCULAR ECONOMY</vt:lpstr>
      <vt:lpstr>RE-USE OF STRUCTURES, SYSTEMS AND COMPONENTS</vt:lpstr>
      <vt:lpstr>MATERIAL RECYCLING</vt:lpstr>
      <vt:lpstr>ENVIRONMENTAL IMPACT REDUCTION</vt:lpstr>
      <vt:lpstr>GREEN ENGINEERING</vt:lpstr>
      <vt:lpstr>GREEN PUBLIC PROCUREMENT</vt:lpstr>
      <vt:lpstr>Presentazione standard di PowerPoint</vt:lpstr>
    </vt:vector>
  </TitlesOfParts>
  <Company>Sogin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Sogin Inglese 16:9 (174 KB)</dc:title>
  <dc:creator>Lancia Lorenzo</dc:creator>
  <cp:lastModifiedBy>Bastianini Enrico</cp:lastModifiedBy>
  <cp:revision>98</cp:revision>
  <cp:lastPrinted>2021-09-10T07:35:50Z</cp:lastPrinted>
  <dcterms:created xsi:type="dcterms:W3CDTF">2017-07-10T08:05:39Z</dcterms:created>
  <dcterms:modified xsi:type="dcterms:W3CDTF">2021-09-17T07:20:59Z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0x010100822DF42C746F1E419324A744B7C38419</vt:lpwstr>
  </property>
</Properties>
</file>